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sldIdLst>
    <p:sldId id="859" r:id="rId2"/>
    <p:sldId id="1140" r:id="rId3"/>
    <p:sldId id="1189" r:id="rId4"/>
    <p:sldId id="1156" r:id="rId5"/>
    <p:sldId id="1157" r:id="rId6"/>
    <p:sldId id="1158" r:id="rId7"/>
    <p:sldId id="1170" r:id="rId8"/>
    <p:sldId id="1159" r:id="rId9"/>
    <p:sldId id="1171" r:id="rId10"/>
    <p:sldId id="1160" r:id="rId11"/>
    <p:sldId id="1161" r:id="rId12"/>
    <p:sldId id="1142" r:id="rId13"/>
    <p:sldId id="1172" r:id="rId14"/>
    <p:sldId id="1173" r:id="rId15"/>
    <p:sldId id="1143" r:id="rId16"/>
    <p:sldId id="1174" r:id="rId17"/>
    <p:sldId id="1144" r:id="rId18"/>
    <p:sldId id="1175" r:id="rId19"/>
    <p:sldId id="1176" r:id="rId20"/>
    <p:sldId id="1177" r:id="rId21"/>
    <p:sldId id="1145" r:id="rId22"/>
    <p:sldId id="1178" r:id="rId23"/>
    <p:sldId id="1179" r:id="rId24"/>
    <p:sldId id="1180" r:id="rId25"/>
    <p:sldId id="1146" r:id="rId26"/>
    <p:sldId id="1147" r:id="rId27"/>
    <p:sldId id="1148" r:id="rId28"/>
    <p:sldId id="1181" r:id="rId29"/>
    <p:sldId id="1149" r:id="rId30"/>
    <p:sldId id="1150" r:id="rId31"/>
    <p:sldId id="1183" r:id="rId32"/>
    <p:sldId id="1162" r:id="rId33"/>
    <p:sldId id="1182" r:id="rId34"/>
    <p:sldId id="1166" r:id="rId35"/>
    <p:sldId id="1186" r:id="rId36"/>
    <p:sldId id="1167" r:id="rId37"/>
    <p:sldId id="1185" r:id="rId38"/>
    <p:sldId id="1168" r:id="rId39"/>
    <p:sldId id="1187" r:id="rId40"/>
    <p:sldId id="1169" r:id="rId41"/>
    <p:sldId id="1163" r:id="rId42"/>
    <p:sldId id="1164" r:id="rId43"/>
    <p:sldId id="1165" r:id="rId44"/>
    <p:sldId id="1188" r:id="rId4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00AEEF"/>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34" autoAdjust="0"/>
    <p:restoredTop sz="94606" autoAdjust="0"/>
  </p:normalViewPr>
  <p:slideViewPr>
    <p:cSldViewPr showGuides="1">
      <p:cViewPr varScale="1">
        <p:scale>
          <a:sx n="113" d="100"/>
          <a:sy n="113" d="100"/>
        </p:scale>
        <p:origin x="32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34327" y="2461019"/>
            <a:ext cx="11523345" cy="1029064"/>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6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期末专题整合提优（二）　电路和欧姆定律</a:t>
            </a:r>
            <a:endParaRPr lang="zh-CN" altLang="en-US" sz="46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深圳模拟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）如图所示为一款新式无线插座转换器，带有插头、一转多位插座、调光台灯等多种功能，下列说法正确的是（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台灯的外壳是导体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给手机充电时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台灯与手机串联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调节台灯亮度的元件相当于滑动变阻器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给手机充电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手机电池相当于电源</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802633" y="3627772"/>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57.jpg" descr="id:2147502259;FounderCES"/>
          <p:cNvPicPr/>
          <p:nvPr/>
        </p:nvPicPr>
        <p:blipFill>
          <a:blip r:embed="rId2"/>
          <a:stretch>
            <a:fillRect/>
          </a:stretch>
        </p:blipFill>
        <p:spPr>
          <a:xfrm>
            <a:off x="8796953" y="1340768"/>
            <a:ext cx="1572296" cy="2359250"/>
          </a:xfrm>
          <a:prstGeom prst="rect">
            <a:avLst/>
          </a:prstGeom>
        </p:spPr>
      </p:pic>
      <p:sp>
        <p:nvSpPr>
          <p:cNvPr id="5" name="矩形 4"/>
          <p:cNvSpPr/>
          <p:nvPr/>
        </p:nvSpPr>
        <p:spPr>
          <a:xfrm>
            <a:off x="6959302" y="1412776"/>
            <a:ext cx="407484" cy="461665"/>
          </a:xfrm>
          <a:prstGeom prst="rect">
            <a:avLst/>
          </a:prstGeom>
        </p:spPr>
        <p:txBody>
          <a:bodyPr wrap="none">
            <a:spAutoFit/>
          </a:bodyPr>
          <a:lstStyle/>
          <a:p>
            <a:r>
              <a:rPr lang="en-US" altLang="zh-CN" sz="2400"/>
              <a:t>C</a:t>
            </a:r>
            <a:endParaRPr lang="zh-CN" altLang="en-US"/>
          </a:p>
        </p:txBody>
      </p:sp>
      <p:sp>
        <p:nvSpPr>
          <p:cNvPr id="6" name="内容占位符 1"/>
          <p:cNvSpPr txBox="1"/>
          <p:nvPr/>
        </p:nvSpPr>
        <p:spPr bwMode="auto">
          <a:xfrm>
            <a:off x="360854" y="40335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台灯的外壳要用不易导电的材料制成，是绝缘体，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错误；给手机充电时，台灯与手机可独立工作，互不影响，是并联的，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错误；滑动变阻器可以调节电路中的电流，从而影响台灯的亮度，因此，调节台灯亮度的元件相当于滑动变阻器，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正确；给手机充电，手机电池消耗电能，相当于用电器，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746125"/>
            <a:ext cx="8274685" cy="4980940"/>
          </a:xfrm>
        </p:spPr>
        <p:txBody>
          <a:bodyPr>
            <a:noAutofit/>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小张同学在某次实验中，连接了如图所示的电路后，闭合开关，小灯泡正常发光，电流表、电压表均有读数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实验进行中的某个时刻，灯泡突然熄灭，电流表示数明显增大，电压表的示数为零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在分析故障原因时，小张列出了以下几条：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灯丝被烧断；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灯泡被短路；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滑动变阻器的电阻丝被烧断；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电压表内部短路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其中有可能的是（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305300" algn="l"/>
                <a:tab pos="59404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305300" algn="l"/>
                <a:tab pos="59404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94777" y="2990020"/>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lv52.jpg" descr="id:2147502266;FounderCES"/>
          <p:cNvPicPr/>
          <p:nvPr/>
        </p:nvPicPr>
        <p:blipFill>
          <a:blip r:embed="rId2"/>
          <a:stretch>
            <a:fillRect/>
          </a:stretch>
        </p:blipFill>
        <p:spPr>
          <a:xfrm>
            <a:off x="8974698" y="1125440"/>
            <a:ext cx="2880320" cy="1945966"/>
          </a:xfrm>
          <a:prstGeom prst="rect">
            <a:avLst/>
          </a:prstGeom>
        </p:spPr>
      </p:pic>
      <p:sp>
        <p:nvSpPr>
          <p:cNvPr id="5" name="矩形 4"/>
          <p:cNvSpPr/>
          <p:nvPr/>
        </p:nvSpPr>
        <p:spPr>
          <a:xfrm>
            <a:off x="6310750" y="3636845"/>
            <a:ext cx="407484" cy="461665"/>
          </a:xfrm>
          <a:prstGeom prst="rect">
            <a:avLst/>
          </a:prstGeom>
        </p:spPr>
        <p:txBody>
          <a:bodyPr wrap="none">
            <a:spAutoFit/>
          </a:bodyPr>
          <a:lstStyle/>
          <a:p>
            <a:r>
              <a:rPr lang="en-US" altLang="zh-CN" sz="2400"/>
              <a:t>D</a:t>
            </a:r>
            <a:endParaRPr lang="zh-CN" altLang="en-US"/>
          </a:p>
        </p:txBody>
      </p:sp>
      <p:sp>
        <p:nvSpPr>
          <p:cNvPr id="6" name="内容占位符 2"/>
          <p:cNvSpPr txBox="1"/>
          <p:nvPr/>
        </p:nvSpPr>
        <p:spPr bwMode="auto">
          <a:xfrm>
            <a:off x="360854" y="521553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灯泡熄灭，电流表示数明显增大，说明电路出现短路；电压表无示数，说明电压表两接线柱之间出现短路，即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32393"/>
          </a:xfrm>
        </p:spPr>
        <p:txBody>
          <a:bodyPr/>
          <a:lstStyle/>
          <a:p>
            <a:pPr hangingPunct="0">
              <a:spcAft>
                <a:spcPts val="0"/>
              </a:spcAft>
              <a:tabLst>
                <a:tab pos="5941060" algn="l"/>
              </a:tabLst>
            </a:pPr>
            <a:r>
              <a:rPr lang="en-US" altLang="zh-CN" sz="2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）用如图所示的电路探究通过导体的电流与电阻的关系</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器材有：干电池</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节（</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每节</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串联使用</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），开关、滑动变阻器（</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）、电压表、电流表各一个，阻值为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的定值电阻各一个，导线若干</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连接好电路，设定加在电阻两端的电压为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进行探究，发现在获得两组数据后无法再进行实验</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为了继续使用前面两组数据，利用现有器材完成探究，下列方案中可行的是（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节干电池作为电源</a:t>
            </a:r>
          </a:p>
          <a:p>
            <a:pPr hangingPunct="0">
              <a:spcAft>
                <a:spcPts val="0"/>
              </a:spcAft>
              <a:tabLst>
                <a:tab pos="5941060"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将设定加在电阻两端的电压调整为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的电阻串联在开关和滑动变阻器之间</a:t>
            </a:r>
          </a:p>
          <a:p>
            <a:pPr hangingPunct="0">
              <a:spcAft>
                <a:spcPts val="0"/>
              </a:spcAft>
              <a:tabLst>
                <a:tab pos="5941060"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的电阻串联在开关和滑动变阻器之间</a:t>
            </a:r>
          </a:p>
          <a:p>
            <a:pPr hangingPunct="0">
              <a:spcAft>
                <a:spcPts val="0"/>
              </a:spcAft>
              <a:tabLst>
                <a:tab pos="493395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831510" y="5373216"/>
            <a:ext cx="1511952" cy="556050"/>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8</a:t>
            </a:r>
            <a:r>
              <a:rPr lang="zh-CN" altLang="zh-CN" sz="2300" b="0">
                <a:solidFill>
                  <a:srgbClr val="000000"/>
                </a:solidFill>
                <a:cs typeface="Times New Roman" panose="02020603050405020304" pitchFamily="18" charset="0"/>
              </a:rPr>
              <a:t>题）</a:t>
            </a:r>
          </a:p>
        </p:txBody>
      </p:sp>
      <p:pic>
        <p:nvPicPr>
          <p:cNvPr id="4" name="gyc258.jpg" descr="id:2147502273;FounderCES"/>
          <p:cNvPicPr/>
          <p:nvPr/>
        </p:nvPicPr>
        <p:blipFill>
          <a:blip r:embed="rId2"/>
          <a:stretch>
            <a:fillRect/>
          </a:stretch>
        </p:blipFill>
        <p:spPr>
          <a:xfrm>
            <a:off x="7967414" y="3429170"/>
            <a:ext cx="2813329" cy="2125702"/>
          </a:xfrm>
          <a:prstGeom prst="rect">
            <a:avLst/>
          </a:prstGeom>
        </p:spPr>
      </p:pic>
      <p:sp>
        <p:nvSpPr>
          <p:cNvPr id="5" name="矩形 4"/>
          <p:cNvSpPr/>
          <p:nvPr/>
        </p:nvSpPr>
        <p:spPr>
          <a:xfrm>
            <a:off x="9901856" y="2951932"/>
            <a:ext cx="389850" cy="461665"/>
          </a:xfrm>
          <a:prstGeom prst="rect">
            <a:avLst/>
          </a:prstGeom>
        </p:spPr>
        <p:txBody>
          <a:bodyPr wrap="none">
            <a:spAutoFit/>
          </a:bodyPr>
          <a:lstStyle/>
          <a:p>
            <a:r>
              <a:rPr lang="en-US" altLang="zh-CN" sz="2300"/>
              <a:t>B</a:t>
            </a:r>
            <a:endParaRPr lang="zh-CN" altLang="en-US" sz="23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88065"/>
            <a:ext cx="11485848" cy="4524315"/>
          </a:xfrm>
        </p:spPr>
        <p:txBody>
          <a:bodyPr/>
          <a:lstStyle/>
          <a:p>
            <a:pPr algn="l"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节干电池作为电源，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定值电阻两端的电压为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zh-CN"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6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spc="-6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6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a:t>
            </a:r>
            <a:r>
              <a:rPr lang="en-US" altLang="zh-CN" spc="-6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pc="-60">
                <a:solidFill>
                  <a:srgbClr val="000000"/>
                </a:solidFill>
                <a:ea typeface="宋体" panose="02010600030101010101" pitchFamily="2" charset="-122"/>
                <a:cs typeface="Times New Roman" panose="02020603050405020304" pitchFamily="18" charset="0"/>
              </a:rPr>
              <a:t>.</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p>
          <a:p>
            <a:pPr algn="l"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；根据串联电路的电压之比等于电阻之比，则当最大电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a:t>
            </a:r>
            <a:r>
              <a:rPr lang="zh-CN"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接入电路中时，</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pc="60">
                <a:solidFill>
                  <a:srgbClr val="000000"/>
                </a:solidFill>
                <a:ea typeface="宋体" panose="02010600030101010101" pitchFamily="2" charset="-122"/>
                <a:cs typeface="Times New Roman" panose="02020603050405020304" pitchFamily="18" charset="0"/>
              </a:rPr>
              <a:t>.</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en-US" altLang="zh-CN" spc="5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pc="50">
                <a:solidFill>
                  <a:srgbClr val="000000"/>
                </a:solidFill>
                <a:ea typeface="宋体" panose="02010600030101010101" pitchFamily="2" charset="-122"/>
                <a:cs typeface="Times New Roman" panose="02020603050405020304" pitchFamily="18" charset="0"/>
              </a:rPr>
              <a:t>.</a:t>
            </a:r>
            <a:r>
              <a:rPr lang="en-US" altLang="zh-CN" spc="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pc="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en-US" altLang="zh-CN" spc="5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spc="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5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spc="5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小于最大阻值</a:t>
            </a:r>
            <a:r>
              <a:rPr lang="en-US" altLang="zh-CN" spc="-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spc="-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，故可行；</a:t>
            </a:r>
            <a:r>
              <a:rPr lang="en-US" altLang="zh-CN" spc="-5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pc="-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将设定加在电阻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两端的电压调整</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，滑动变阻器两端的电压为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；根据串联电路的电压之比等于电阻之比，则当最</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大电阻接入电路中时，</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latin typeface="Times New Roman" panose="02020603050405020304" pitchFamily="18" charset="0"/>
                <a:ea typeface="宋体" panose="02010600030101010101" pitchFamily="2" charset="-122"/>
                <a:cs typeface="Times New Roman" panose="02020603050405020304" pitchFamily="18" charset="0"/>
              </a:rPr>
              <a:t>解</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，小于最大阻值</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wavy" spc="-1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但这时前面的数据不可以用，故不可行；</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保持设定电压</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a:t>
            </a:r>
            <a:endParaRPr lang="zh-CN" altLang="zh-CN" sz="9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2926854" y="5310761"/>
            <a:ext cx="487965" cy="344310"/>
          </a:xfrm>
          <a:prstGeom prst="rect">
            <a:avLst/>
          </a:prstGeom>
        </p:spPr>
      </p:pic>
      <p:sp>
        <p:nvSpPr>
          <p:cNvPr id="6" name="矩形 5"/>
          <p:cNvSpPr/>
          <p:nvPr/>
        </p:nvSpPr>
        <p:spPr>
          <a:xfrm>
            <a:off x="3358902" y="5253007"/>
            <a:ext cx="8487800" cy="1200329"/>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zh-CN" altLang="zh-CN" sz="2400" b="0">
                <a:solidFill>
                  <a:srgbClr val="00AEEF"/>
                </a:solidFill>
                <a:ea typeface="楷体" panose="02010609060101010101" pitchFamily="49" charset="-122"/>
                <a:cs typeface="Times New Roman" panose="02020603050405020304" pitchFamily="18" charset="0"/>
              </a:rPr>
              <a:t>根据控制变量法的要求</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本实验中要控制定值电阻两端电压保持不变</a:t>
            </a:r>
          </a:p>
        </p:txBody>
      </p:sp>
      <p:sp>
        <p:nvSpPr>
          <p:cNvPr id="7" name="矩形 6"/>
          <p:cNvSpPr/>
          <p:nvPr/>
        </p:nvSpPr>
        <p:spPr>
          <a:xfrm>
            <a:off x="9594744" y="3107154"/>
            <a:ext cx="1569660" cy="576248"/>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p>
        </p:txBody>
      </p:sp>
      <p:pic>
        <p:nvPicPr>
          <p:cNvPr id="8" name="gyc258.jpg" descr="id:2147502273;FounderCES"/>
          <p:cNvPicPr/>
          <p:nvPr/>
        </p:nvPicPr>
        <p:blipFill>
          <a:blip r:embed="rId3"/>
          <a:stretch>
            <a:fillRect/>
          </a:stretch>
        </p:blipFill>
        <p:spPr>
          <a:xfrm>
            <a:off x="8903518" y="1126116"/>
            <a:ext cx="2813329" cy="212570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908720"/>
            <a:ext cx="11485848" cy="286232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则滑动变阻器两端的电压为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；根据串联电路的电压</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之比等于电阻之比，则当最大电阻接入电路中时，</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的电阻串联在开关和滑动变阻器之间相当于增大滑动变阻器的最大阻值，则最大阻值为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，其小于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同理，将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的电阻串联在开关和滑动变阻器之间，则最大阻值为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综上所述，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986232" y="5706963"/>
            <a:ext cx="1569660" cy="576248"/>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p>
        </p:txBody>
      </p:sp>
      <p:pic>
        <p:nvPicPr>
          <p:cNvPr id="5" name="gyc258.jpg" descr="id:2147502273;FounderCES"/>
          <p:cNvPicPr/>
          <p:nvPr/>
        </p:nvPicPr>
        <p:blipFill>
          <a:blip r:embed="rId2"/>
          <a:stretch>
            <a:fillRect/>
          </a:stretch>
        </p:blipFill>
        <p:spPr>
          <a:xfrm>
            <a:off x="4439022" y="3651138"/>
            <a:ext cx="2813329" cy="212570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1466"/>
            <a:ext cx="11485848" cy="390023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武汉中考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）如图所示是一种测定油箱内油量的装置，其中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是滑动变阻器的电阻片，杠杆的右端是滑动变阻器的滑片，杠杆左端固定着一个浮子，油箱内油量变化时，滑片就在电阻片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两端之间滑动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和滑动变阻器是串联的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油量减少时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滑动变阻器接入电路的电阻变大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油量增加时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电流表示数变大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油箱中没有油时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电流表示数为零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694752" y="5229200"/>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59.jpg" descr="id:2147502280;FounderCES"/>
          <p:cNvPicPr/>
          <p:nvPr/>
        </p:nvPicPr>
        <p:blipFill>
          <a:blip r:embed="rId2"/>
          <a:stretch>
            <a:fillRect/>
          </a:stretch>
        </p:blipFill>
        <p:spPr>
          <a:xfrm>
            <a:off x="7967414" y="2808447"/>
            <a:ext cx="3024336" cy="2438980"/>
          </a:xfrm>
          <a:prstGeom prst="rect">
            <a:avLst/>
          </a:prstGeom>
        </p:spPr>
      </p:pic>
      <p:sp>
        <p:nvSpPr>
          <p:cNvPr id="5" name="矩形 4"/>
          <p:cNvSpPr/>
          <p:nvPr/>
        </p:nvSpPr>
        <p:spPr>
          <a:xfrm>
            <a:off x="8525554" y="2321304"/>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由题图可知，定值</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和滑</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动变阻器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首尾顺次连接在电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路中，是串联的，电流表测量电路中的电流，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意；油量减少时，浮子</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下降，在杠杆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作用下，滑片上移，滑动变</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阻器接入电路中的电阻丝变长，滑动变阻器接入电路的阻值变大，</a:t>
            </a:r>
            <a:endPar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题意；油量增加时，浮子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上浮，在杠杆作用下，</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滑片下移，滑动变阻器接入电路的阻值变小，电路的总电阻变小，由欧姆定律可知电路中的电流变大，即电流表的示数变大，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正确，不符合题意；油箱中没有油时，浮子在最低位置，在杠杆作用下，滑片移动到最上端，滑动变阻器接入电路的阻值最大，由欧姆定律可知，电路中的电流最小，但不为零，即电流表示数不为零，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14972" y="3070701"/>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59.jpg" descr="id:2147502280;FounderCES"/>
          <p:cNvPicPr/>
          <p:nvPr/>
        </p:nvPicPr>
        <p:blipFill>
          <a:blip r:embed="rId2"/>
          <a:stretch>
            <a:fillRect/>
          </a:stretch>
        </p:blipFill>
        <p:spPr>
          <a:xfrm>
            <a:off x="9047534" y="934598"/>
            <a:ext cx="2707665" cy="218360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将一个定值电阻接入如图甲所示电路的虚线框处，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并将一个电压表（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）并联在某段电路两端，</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，多次记录两电表示数；断开</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开关，只将定值电阻更换为小灯泡，再次移动滑片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将两次实验记录的数据绘制成如图乙所示的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下列分析正确的是（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定值电阻阻值为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当定值电阻和灯泡两端的电压都为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灯泡的电阻较大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接入小灯泡后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向右移动时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电压表的示数将变大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83438" y="2784177"/>
            <a:ext cx="2877511" cy="830997"/>
          </a:xfrm>
          <a:prstGeom prst="rect">
            <a:avLst/>
          </a:prstGeom>
        </p:spPr>
        <p:txBody>
          <a:bodyPr wrap="square">
            <a:spAutoFit/>
          </a:bodyPr>
          <a:lstStyle/>
          <a:p>
            <a:pPr lvl="0" algn="just" eaLnBrk="1" hangingPunct="1">
              <a:spcBef>
                <a:spcPts val="0"/>
              </a:spcBef>
              <a:spcAft>
                <a:spcPts val="0"/>
              </a:spcAft>
              <a:tabLst>
                <a:tab pos="5645150" algn="l"/>
                <a:tab pos="986282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21.jpg" descr="id:2147502287;FounderCES"/>
          <p:cNvPicPr/>
          <p:nvPr/>
        </p:nvPicPr>
        <p:blipFill>
          <a:blip r:embed="rId2"/>
          <a:stretch>
            <a:fillRect/>
          </a:stretch>
        </p:blipFill>
        <p:spPr>
          <a:xfrm>
            <a:off x="7591526" y="991983"/>
            <a:ext cx="2088232" cy="1792194"/>
          </a:xfrm>
          <a:prstGeom prst="rect">
            <a:avLst/>
          </a:prstGeom>
        </p:spPr>
      </p:pic>
      <p:pic>
        <p:nvPicPr>
          <p:cNvPr id="5" name="kk22.jpg" descr="id:2147502294;FounderCES"/>
          <p:cNvPicPr/>
          <p:nvPr/>
        </p:nvPicPr>
        <p:blipFill>
          <a:blip r:embed="rId3"/>
          <a:stretch>
            <a:fillRect/>
          </a:stretch>
        </p:blipFill>
        <p:spPr>
          <a:xfrm>
            <a:off x="9713827" y="991983"/>
            <a:ext cx="2098806" cy="1737700"/>
          </a:xfrm>
          <a:prstGeom prst="rect">
            <a:avLst/>
          </a:prstGeom>
        </p:spPr>
      </p:pic>
      <p:sp>
        <p:nvSpPr>
          <p:cNvPr id="6" name="矩形 5"/>
          <p:cNvSpPr/>
          <p:nvPr/>
        </p:nvSpPr>
        <p:spPr>
          <a:xfrm>
            <a:off x="3295520" y="3581374"/>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闭合开关，定值电阻（</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或灯泡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）和滑动变阻器</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串联接入电路，根据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可知，定值电阻（</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或灯泡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两端的电压随电流的增大而增大，串联电路总电压等</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于各部分电压之和，则滑动变阻器两端的电压随电流</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的增大而减小，由题图乙可知，电压表与滑动变阻器</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并联接入电路，电压表测滑动变阻器两端电压，又因定值电阻的阻值不变，而灯泡的电阻是变化的，所以图线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是由接入定值电阻时记录的数据绘制得到的，图线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是由接入灯泡时记录的数据绘制得到的；当滑动变阻器两端的电压为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时，通过电路的电流为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，当滑动变阻器两端的电压为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时，通过电路的电流为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，因为串联电路总电压等于各部分电压之和，</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83438" y="2784177"/>
            <a:ext cx="2877511" cy="830997"/>
          </a:xfrm>
          <a:prstGeom prst="rect">
            <a:avLst/>
          </a:prstGeom>
        </p:spPr>
        <p:txBody>
          <a:bodyPr wrap="square">
            <a:spAutoFit/>
          </a:bodyPr>
          <a:lstStyle/>
          <a:p>
            <a:pPr lvl="0" algn="just" eaLnBrk="1" hangingPunct="1">
              <a:spcBef>
                <a:spcPts val="0"/>
              </a:spcBef>
              <a:spcAft>
                <a:spcPts val="0"/>
              </a:spcAft>
              <a:tabLst>
                <a:tab pos="5645150" algn="l"/>
                <a:tab pos="986282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21.jpg" descr="id:2147502287;FounderCES"/>
          <p:cNvPicPr/>
          <p:nvPr/>
        </p:nvPicPr>
        <p:blipFill>
          <a:blip r:embed="rId2"/>
          <a:stretch>
            <a:fillRect/>
          </a:stretch>
        </p:blipFill>
        <p:spPr>
          <a:xfrm>
            <a:off x="7591526" y="991983"/>
            <a:ext cx="2088232" cy="1792194"/>
          </a:xfrm>
          <a:prstGeom prst="rect">
            <a:avLst/>
          </a:prstGeom>
        </p:spPr>
      </p:pic>
      <p:pic>
        <p:nvPicPr>
          <p:cNvPr id="5" name="kk22.jpg" descr="id:2147502294;FounderCES"/>
          <p:cNvPicPr/>
          <p:nvPr/>
        </p:nvPicPr>
        <p:blipFill>
          <a:blip r:embed="rId3"/>
          <a:stretch>
            <a:fillRect/>
          </a:stretch>
        </p:blipFill>
        <p:spPr>
          <a:xfrm>
            <a:off x="9713827" y="991983"/>
            <a:ext cx="2098806" cy="17377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29192"/>
                <a:ext cx="11485848" cy="5308120"/>
              </a:xfrm>
            </p:spPr>
            <p:txBody>
              <a:bodyPr/>
              <a:lstStyle/>
              <a:p>
                <a:pPr hangingPunct="0">
                  <a:spcAft>
                    <a:spcPts val="0"/>
                  </a:spcAft>
                </a:pP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根据欧姆定律可得电源电压</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，代入数据可得</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 A</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A</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latin typeface="Times New Roman" panose="02020603050405020304" pitchFamily="18" charset="0"/>
                    <a:ea typeface="宋体" panose="02010600030101010101" pitchFamily="2" charset="-122"/>
                    <a:cs typeface="Times New Roman" panose="02020603050405020304" pitchFamily="18" charset="0"/>
                  </a:rPr>
                  <a:t>解</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方程可得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错误；定值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电阻和灯泡两端的电压各为</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时，根据串联电路电压规律可知，滑动变阻器两</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，由题图乙可知，此时通过定值电阻的电流大于通过灯泡的电流，根据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可知，灯泡的电阻较大，故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正确；接入小灯泡后，将滑片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向右移动时，滑动变阻器接入电路的电阻变小，根据串联分压原理可知电压表的示数将变小，故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929192"/>
                <a:ext cx="11485848" cy="5308120"/>
              </a:xfrm>
              <a:blipFill rotWithShape="1">
                <a:blip r:embed="rId2"/>
                <a:stretch>
                  <a:fillRect l="-2" t="-4" r="1" b="6"/>
                </a:stretch>
              </a:blipFill>
            </p:spPr>
            <p:txBody>
              <a:bodyPr/>
              <a:lstStyle/>
              <a:p>
                <a:r>
                  <a:rPr lang="zh-CN" altLang="en-US">
                    <a:noFill/>
                  </a:rPr>
                  <a:t> </a:t>
                </a:r>
              </a:p>
            </p:txBody>
          </p:sp>
        </mc:Fallback>
      </mc:AlternateContent>
      <p:sp>
        <p:nvSpPr>
          <p:cNvPr id="3" name="矩形 2"/>
          <p:cNvSpPr/>
          <p:nvPr/>
        </p:nvSpPr>
        <p:spPr>
          <a:xfrm>
            <a:off x="8327454" y="2917870"/>
            <a:ext cx="2877511" cy="830997"/>
          </a:xfrm>
          <a:prstGeom prst="rect">
            <a:avLst/>
          </a:prstGeom>
        </p:spPr>
        <p:txBody>
          <a:bodyPr wrap="square">
            <a:spAutoFit/>
          </a:bodyPr>
          <a:lstStyle/>
          <a:p>
            <a:pPr lvl="0" algn="just" eaLnBrk="1" hangingPunct="1">
              <a:spcBef>
                <a:spcPts val="0"/>
              </a:spcBef>
              <a:spcAft>
                <a:spcPts val="0"/>
              </a:spcAft>
              <a:tabLst>
                <a:tab pos="5645150" algn="l"/>
                <a:tab pos="986282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21.jpg" descr="id:2147502287;FounderCES"/>
          <p:cNvPicPr/>
          <p:nvPr/>
        </p:nvPicPr>
        <p:blipFill>
          <a:blip r:embed="rId3"/>
          <a:stretch>
            <a:fillRect/>
          </a:stretch>
        </p:blipFill>
        <p:spPr>
          <a:xfrm>
            <a:off x="7617404" y="1157803"/>
            <a:ext cx="2088232" cy="1792194"/>
          </a:xfrm>
          <a:prstGeom prst="rect">
            <a:avLst/>
          </a:prstGeom>
        </p:spPr>
      </p:pic>
      <p:pic>
        <p:nvPicPr>
          <p:cNvPr id="5" name="kk22.jpg" descr="id:2147502294;FounderCES"/>
          <p:cNvPicPr/>
          <p:nvPr/>
        </p:nvPicPr>
        <p:blipFill>
          <a:blip r:embed="rId4"/>
          <a:stretch>
            <a:fillRect/>
          </a:stretch>
        </p:blipFill>
        <p:spPr>
          <a:xfrm>
            <a:off x="9739705" y="1157803"/>
            <a:ext cx="2098806" cy="17377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7847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上课时老师展示了如图所示的图片，根据图片所提供的信息，小浩很快就画出了中间乙球上电荷最合理的分布图，则小浩画出的答案是（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388333" y="3996678"/>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h422.jpg" descr="id:2147502168;FounderCES"/>
          <p:cNvPicPr/>
          <p:nvPr/>
        </p:nvPicPr>
        <p:blipFill>
          <a:blip r:embed="rId2"/>
          <a:stretch>
            <a:fillRect/>
          </a:stretch>
        </p:blipFill>
        <p:spPr>
          <a:xfrm>
            <a:off x="4032564" y="2577481"/>
            <a:ext cx="4137581" cy="1419197"/>
          </a:xfrm>
          <a:prstGeom prst="rect">
            <a:avLst/>
          </a:prstGeom>
        </p:spPr>
      </p:pic>
      <p:pic>
        <p:nvPicPr>
          <p:cNvPr id="6" name="gh423a.jpg" descr="id:2147502175;FounderCES"/>
          <p:cNvPicPr/>
          <p:nvPr/>
        </p:nvPicPr>
        <p:blipFill>
          <a:blip r:embed="rId3"/>
          <a:stretch>
            <a:fillRect/>
          </a:stretch>
        </p:blipFill>
        <p:spPr>
          <a:xfrm>
            <a:off x="1596615" y="4632175"/>
            <a:ext cx="1118414" cy="1118414"/>
          </a:xfrm>
          <a:prstGeom prst="rect">
            <a:avLst/>
          </a:prstGeom>
        </p:spPr>
      </p:pic>
      <p:pic>
        <p:nvPicPr>
          <p:cNvPr id="7" name="gh423b.jpg" descr="id:2147502182;FounderCES"/>
          <p:cNvPicPr/>
          <p:nvPr/>
        </p:nvPicPr>
        <p:blipFill>
          <a:blip r:embed="rId4"/>
          <a:stretch>
            <a:fillRect/>
          </a:stretch>
        </p:blipFill>
        <p:spPr>
          <a:xfrm>
            <a:off x="4482490" y="4632175"/>
            <a:ext cx="1147449" cy="1144590"/>
          </a:xfrm>
          <a:prstGeom prst="rect">
            <a:avLst/>
          </a:prstGeom>
        </p:spPr>
      </p:pic>
      <p:pic>
        <p:nvPicPr>
          <p:cNvPr id="8" name="gh423c.jpg" descr="id:2147502189;FounderCES"/>
          <p:cNvPicPr/>
          <p:nvPr/>
        </p:nvPicPr>
        <p:blipFill>
          <a:blip r:embed="rId5"/>
          <a:stretch>
            <a:fillRect/>
          </a:stretch>
        </p:blipFill>
        <p:spPr>
          <a:xfrm>
            <a:off x="7633914" y="4632175"/>
            <a:ext cx="1158723" cy="1155837"/>
          </a:xfrm>
          <a:prstGeom prst="rect">
            <a:avLst/>
          </a:prstGeom>
        </p:spPr>
      </p:pic>
      <p:pic>
        <p:nvPicPr>
          <p:cNvPr id="9" name="gh423d.jpg" descr="id:2147502196;FounderCES"/>
          <p:cNvPicPr/>
          <p:nvPr/>
        </p:nvPicPr>
        <p:blipFill>
          <a:blip r:embed="rId6"/>
          <a:stretch>
            <a:fillRect/>
          </a:stretch>
        </p:blipFill>
        <p:spPr>
          <a:xfrm>
            <a:off x="10114221" y="4633059"/>
            <a:ext cx="1142822" cy="1142822"/>
          </a:xfrm>
          <a:prstGeom prst="rect">
            <a:avLst/>
          </a:prstGeom>
        </p:spPr>
      </p:pic>
      <p:sp>
        <p:nvSpPr>
          <p:cNvPr id="3" name="矩形 2"/>
          <p:cNvSpPr/>
          <p:nvPr/>
        </p:nvSpPr>
        <p:spPr>
          <a:xfrm>
            <a:off x="7886106" y="1971587"/>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4801314"/>
          </a:xfrm>
          <a:solidFill>
            <a:srgbClr val="E1F4FC"/>
          </a:solidFill>
        </p:spPr>
        <p:txBody>
          <a:body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小灯泡的电阻一般随其两端电压</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灯丝温度</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的变化而变化</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表现在</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U</a:t>
            </a:r>
            <a:r>
              <a:rPr lang="zh-CN" altLang="zh-CN">
                <a:latin typeface="Times New Roman" panose="02020603050405020304" pitchFamily="18" charset="0"/>
                <a:ea typeface="楷体" panose="02010609060101010101" pitchFamily="49" charset="-122"/>
                <a:cs typeface="Times New Roman" panose="02020603050405020304" pitchFamily="18" charset="0"/>
              </a:rPr>
              <a:t>图像上是一条曲线</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要明确该题中的电流随电压的增大而减小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分析可知电压表测滑动变阻器两端电压</a:t>
            </a:r>
            <a:r>
              <a:rPr lang="en-US" altLang="zh-CN">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205378"/>
            <a:ext cx="1901811" cy="497670"/>
          </a:xfrm>
          <a:prstGeom prst="rect">
            <a:avLst/>
          </a:prstGeom>
        </p:spPr>
      </p:pic>
      <p:sp>
        <p:nvSpPr>
          <p:cNvPr id="4" name="矩形 3"/>
          <p:cNvSpPr/>
          <p:nvPr/>
        </p:nvSpPr>
        <p:spPr>
          <a:xfrm>
            <a:off x="4184091" y="5106659"/>
            <a:ext cx="3970470" cy="830997"/>
          </a:xfrm>
          <a:prstGeom prst="rect">
            <a:avLst/>
          </a:prstGeom>
        </p:spPr>
        <p:txBody>
          <a:bodyPr wrap="square">
            <a:spAutoFit/>
          </a:bodyPr>
          <a:lstStyle/>
          <a:p>
            <a:pPr lvl="0" algn="just" eaLnBrk="1" hangingPunct="1">
              <a:spcBef>
                <a:spcPts val="0"/>
              </a:spcBef>
              <a:spcAft>
                <a:spcPts val="0"/>
              </a:spcAft>
              <a:tabLst>
                <a:tab pos="5645150" algn="l"/>
                <a:tab pos="986282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kk21.jpg" descr="id:2147502287;FounderCES"/>
          <p:cNvPicPr/>
          <p:nvPr/>
        </p:nvPicPr>
        <p:blipFill>
          <a:blip r:embed="rId3">
            <a:clrChange>
              <a:clrFrom>
                <a:srgbClr val="FFFFFF"/>
              </a:clrFrom>
              <a:clrTo>
                <a:srgbClr val="FFFFFF">
                  <a:alpha val="0"/>
                </a:srgbClr>
              </a:clrTo>
            </a:clrChange>
          </a:blip>
          <a:stretch>
            <a:fillRect/>
          </a:stretch>
        </p:blipFill>
        <p:spPr>
          <a:xfrm>
            <a:off x="3142878" y="2856950"/>
            <a:ext cx="2698365" cy="2315832"/>
          </a:xfrm>
          <a:prstGeom prst="rect">
            <a:avLst/>
          </a:prstGeom>
        </p:spPr>
      </p:pic>
      <p:pic>
        <p:nvPicPr>
          <p:cNvPr id="6" name="kk22.jpg" descr="id:2147502294;FounderCES"/>
          <p:cNvPicPr/>
          <p:nvPr/>
        </p:nvPicPr>
        <p:blipFill>
          <a:blip r:embed="rId4">
            <a:clrChange>
              <a:clrFrom>
                <a:srgbClr val="FFFFFF"/>
              </a:clrFrom>
              <a:clrTo>
                <a:srgbClr val="FFFFFF">
                  <a:alpha val="0"/>
                </a:srgbClr>
              </a:clrTo>
            </a:clrChange>
          </a:blip>
          <a:stretch>
            <a:fillRect/>
          </a:stretch>
        </p:blipFill>
        <p:spPr>
          <a:xfrm>
            <a:off x="6455246" y="2828265"/>
            <a:ext cx="2808312" cy="232513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81510"/>
            <a:ext cx="11485848" cy="507831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江苏无锡滨湖区期末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）大多数水果最适宜的储存温度为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，小明设计了如图甲所示的电路图，监测温度变化，确保水果保鲜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是滑动变阻器，热敏电阻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的阻值随温度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的变化关系如图乙所示，报警仪由测量范围为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的电压表改装而成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，将滑片调至某一位置固定，当温度达到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时，报警仪指针指在表盘中央，开始报警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温度升高时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电路中的电流变小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当报警仪电压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环境温度不符合要求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当电路中电流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环境温度符合要求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若要降低报警温度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应将滑片向右移动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823398" y="5334307"/>
            <a:ext cx="3384376"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60.jpg" descr="id:2147502301;FounderCES"/>
          <p:cNvPicPr/>
          <p:nvPr/>
        </p:nvPicPr>
        <p:blipFill>
          <a:blip r:embed="rId2"/>
          <a:stretch>
            <a:fillRect/>
          </a:stretch>
        </p:blipFill>
        <p:spPr>
          <a:xfrm>
            <a:off x="7008341" y="3739310"/>
            <a:ext cx="2326997" cy="1533646"/>
          </a:xfrm>
          <a:prstGeom prst="rect">
            <a:avLst/>
          </a:prstGeom>
        </p:spPr>
      </p:pic>
      <p:pic>
        <p:nvPicPr>
          <p:cNvPr id="5" name="gyc261.jpg" descr="id:2147502308;FounderCES"/>
          <p:cNvPicPr/>
          <p:nvPr/>
        </p:nvPicPr>
        <p:blipFill>
          <a:blip r:embed="rId3"/>
          <a:stretch>
            <a:fillRect/>
          </a:stretch>
        </p:blipFill>
        <p:spPr>
          <a:xfrm>
            <a:off x="9696218" y="3394925"/>
            <a:ext cx="1789603" cy="1996598"/>
          </a:xfrm>
          <a:prstGeom prst="rect">
            <a:avLst/>
          </a:prstGeom>
        </p:spPr>
      </p:pic>
      <p:sp>
        <p:nvSpPr>
          <p:cNvPr id="6" name="矩形 5"/>
          <p:cNvSpPr/>
          <p:nvPr/>
        </p:nvSpPr>
        <p:spPr>
          <a:xfrm>
            <a:off x="8326445" y="3199042"/>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由题图甲可知，滑动变阻器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与热敏电阻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串联，报警仪电压表测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两端的电压；由题图乙可知，温度升高时热敏电阻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的阻值变小，根据串联电路的总电阻等于各用电器的电阻之和可知总电阻变小，根据欧姆定律可知电路中电流变大，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错误；由题图乙可知，当温度达到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时，热敏电阻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，报警仪由测量范围为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的电压表改装而成，报警仪指针指在表盘中央，即热敏电阻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，串联电路中用电器两端电压之比等于电阻之比，</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658044" y="5831142"/>
            <a:ext cx="3384376"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60.jpg" descr="id:2147502301;FounderCES"/>
          <p:cNvPicPr/>
          <p:nvPr/>
        </p:nvPicPr>
        <p:blipFill>
          <a:blip r:embed="rId2">
            <a:clrChange>
              <a:clrFrom>
                <a:srgbClr val="FFFFFF"/>
              </a:clrFrom>
              <a:clrTo>
                <a:srgbClr val="FFFFFF">
                  <a:alpha val="0"/>
                </a:srgbClr>
              </a:clrTo>
            </a:clrChange>
          </a:blip>
          <a:stretch>
            <a:fillRect/>
          </a:stretch>
        </p:blipFill>
        <p:spPr>
          <a:xfrm>
            <a:off x="4006974" y="4107976"/>
            <a:ext cx="2326997" cy="1533646"/>
          </a:xfrm>
          <a:prstGeom prst="rect">
            <a:avLst/>
          </a:prstGeom>
        </p:spPr>
      </p:pic>
      <p:pic>
        <p:nvPicPr>
          <p:cNvPr id="5" name="gyc261.jpg" descr="id:2147502308;FounderCES"/>
          <p:cNvPicPr/>
          <p:nvPr/>
        </p:nvPicPr>
        <p:blipFill>
          <a:blip r:embed="rId3">
            <a:clrChange>
              <a:clrFrom>
                <a:srgbClr val="FFFFFF"/>
              </a:clrFrom>
              <a:clrTo>
                <a:srgbClr val="FFFFFF">
                  <a:alpha val="0"/>
                </a:srgbClr>
              </a:clrTo>
            </a:clrChange>
          </a:blip>
          <a:stretch>
            <a:fillRect/>
          </a:stretch>
        </p:blipFill>
        <p:spPr>
          <a:xfrm>
            <a:off x="6599262" y="3955434"/>
            <a:ext cx="1789603" cy="199659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12414"/>
                <a:ext cx="11485848" cy="2992679"/>
              </a:xfrm>
            </p:spPr>
            <p:txBody>
              <a:bodyPr/>
              <a:lstStyle/>
              <a:p>
                <a:pPr algn="dist" hangingPunct="0">
                  <a:lnSpc>
                    <a:spcPct val="110000"/>
                  </a:lnSpc>
                  <a:spcAft>
                    <a:spcPts val="0"/>
                  </a:spcAft>
                </a:pP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设滑动变阻器</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连入电路的阻值为</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，则有</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sub>
                        </m:sSub>
                      </m:num>
                      <m:den>
                        <m:sSub>
                          <m:sSub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sub>
                        </m:sSub>
                      </m:den>
                    </m:f>
                  </m:oMath>
                </a14:m>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滑</m:t>
                        </m:r>
                      </m:num>
                      <m:den>
                        <m:r>
                          <m:rPr>
                            <m:nor/>
                          </m:rP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滑</m:t>
                        </m:r>
                      </m:den>
                    </m:f>
                  </m:oMath>
                </a14:m>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spc="-100">
                            <a:solidFill>
                              <a:srgbClr val="000000"/>
                            </a:solidFill>
                            <a:latin typeface="Cambria Math" panose="02040503050406030204" pitchFamily="18" charset="0"/>
                            <a:ea typeface="+mj-ea"/>
                            <a:cs typeface="Times New Roman" panose="02020603050405020304" pitchFamily="18" charset="0"/>
                          </a:rPr>
                          <m:t>.</m:t>
                        </m:r>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30</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r>
                          <a:rPr lang="en-US" altLang="zh-CN" b="0"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m:rPr>
                            <m:nor/>
                          </m:rP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滑</m:t>
                        </m:r>
                      </m:den>
                    </m:f>
                  </m:oMath>
                </a14:m>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latin typeface="Times New Roman" panose="02020603050405020304" pitchFamily="18" charset="0"/>
                    <a:ea typeface="宋体" panose="02010600030101010101" pitchFamily="2" charset="-122"/>
                    <a:cs typeface="Times New Roman" panose="02020603050405020304" pitchFamily="18" charset="0"/>
                  </a:rPr>
                  <a:t>解</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当报警仪电压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时，根据串联电路的分压规律可知，热敏电阻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的阻值变大，由题图乙可知温度变小，小于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，故环境温度符合要求，</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错误；当电路中电流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时，根据欧姆定律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可知，滑动变阻器两端的电压为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a:t>
                </a: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912414"/>
                <a:ext cx="11485848" cy="2992679"/>
              </a:xfrm>
              <a:blipFill rotWithShape="1">
                <a:blip r:embed="rId2"/>
                <a:stretch>
                  <a:fillRect l="-2" t="-19" r="1" b="16"/>
                </a:stretch>
              </a:blipFill>
            </p:spPr>
            <p:txBody>
              <a:bodyPr/>
              <a:lstStyle/>
              <a:p>
                <a:r>
                  <a:rPr lang="zh-CN" altLang="en-US">
                    <a:noFill/>
                  </a:rPr>
                  <a:t> </a:t>
                </a:r>
              </a:p>
            </p:txBody>
          </p:sp>
        </mc:Fallback>
      </mc:AlternateContent>
      <p:sp>
        <p:nvSpPr>
          <p:cNvPr id="3" name="矩形 2"/>
          <p:cNvSpPr/>
          <p:nvPr/>
        </p:nvSpPr>
        <p:spPr>
          <a:xfrm>
            <a:off x="4245967" y="5550331"/>
            <a:ext cx="3384376"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60.jpg" descr="id:2147502301;FounderCES"/>
          <p:cNvPicPr/>
          <p:nvPr/>
        </p:nvPicPr>
        <p:blipFill>
          <a:blip r:embed="rId3"/>
          <a:stretch>
            <a:fillRect/>
          </a:stretch>
        </p:blipFill>
        <p:spPr>
          <a:xfrm>
            <a:off x="3070870" y="3501008"/>
            <a:ext cx="2687877" cy="1771490"/>
          </a:xfrm>
          <a:prstGeom prst="rect">
            <a:avLst/>
          </a:prstGeom>
        </p:spPr>
      </p:pic>
      <p:pic>
        <p:nvPicPr>
          <p:cNvPr id="5" name="gyc261.jpg" descr="id:2147502308;FounderCES"/>
          <p:cNvPicPr/>
          <p:nvPr/>
        </p:nvPicPr>
        <p:blipFill>
          <a:blip r:embed="rId4"/>
          <a:stretch>
            <a:fillRect/>
          </a:stretch>
        </p:blipFill>
        <p:spPr>
          <a:xfrm>
            <a:off x="6096661" y="3194855"/>
            <a:ext cx="2136659" cy="2383796"/>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4422"/>
            <a:ext cx="11485848" cy="2308324"/>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根据串联电路的电压特点可知热敏电阻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选项</a:t>
            </a:r>
            <a:r>
              <a:rPr lang="zh-CN" altLang="zh-CN">
                <a:latin typeface="Times New Roman" panose="02020603050405020304" pitchFamily="18" charset="0"/>
                <a:ea typeface="宋体" panose="02010600030101010101" pitchFamily="2" charset="-122"/>
                <a:cs typeface="Times New Roman" panose="02020603050405020304" pitchFamily="18" charset="0"/>
              </a:rPr>
              <a:t>分析可知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，环境温度符合要求，</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正确；因报警时电压表的示数不变，若要降低报警温度，因热敏电阻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的阻值变大，根据串联电路的电压特点可知滑动变阻器连入电路的阻值应变大，则滑片应向左移动，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245967" y="5550331"/>
            <a:ext cx="3384376"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7" name="gyc260.jpg" descr="id:2147502301;FounderCES"/>
          <p:cNvPicPr/>
          <p:nvPr/>
        </p:nvPicPr>
        <p:blipFill>
          <a:blip r:embed="rId2"/>
          <a:stretch>
            <a:fillRect/>
          </a:stretch>
        </p:blipFill>
        <p:spPr>
          <a:xfrm>
            <a:off x="3070870" y="3501008"/>
            <a:ext cx="2687877" cy="1771490"/>
          </a:xfrm>
          <a:prstGeom prst="rect">
            <a:avLst/>
          </a:prstGeom>
        </p:spPr>
      </p:pic>
      <p:pic>
        <p:nvPicPr>
          <p:cNvPr id="8" name="gyc261.jpg" descr="id:2147502308;FounderCES"/>
          <p:cNvPicPr/>
          <p:nvPr/>
        </p:nvPicPr>
        <p:blipFill>
          <a:blip r:embed="rId3"/>
          <a:stretch>
            <a:fillRect/>
          </a:stretch>
        </p:blipFill>
        <p:spPr>
          <a:xfrm>
            <a:off x="6096661" y="3194855"/>
            <a:ext cx="2136659" cy="2383796"/>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1877"/>
            <a:ext cx="11485848" cy="2862322"/>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填空题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如图所示是一种课间音乐定时播放装置的原理图，播放器是有电流通过时会播放音乐的装置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定时器开关应该安装在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当该装置定时播放音乐时，定时器开关应处于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）状态，此时通过指示灯的电流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）通过播放器的电流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42003" y="5446965"/>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tr384.jpg" descr="id:2147502315;FounderCES"/>
          <p:cNvPicPr/>
          <p:nvPr/>
        </p:nvPicPr>
        <p:blipFill>
          <a:blip r:embed="rId2"/>
          <a:stretch>
            <a:fillRect/>
          </a:stretch>
        </p:blipFill>
        <p:spPr>
          <a:xfrm>
            <a:off x="4519601" y="3684116"/>
            <a:ext cx="2943757" cy="1752898"/>
          </a:xfrm>
          <a:prstGeom prst="rect">
            <a:avLst/>
          </a:prstGeom>
        </p:spPr>
      </p:pic>
      <p:sp>
        <p:nvSpPr>
          <p:cNvPr id="5" name="矩形 4"/>
          <p:cNvSpPr/>
          <p:nvPr/>
        </p:nvSpPr>
        <p:spPr>
          <a:xfrm>
            <a:off x="5328996" y="2100093"/>
            <a:ext cx="338554" cy="461665"/>
          </a:xfrm>
          <a:prstGeom prst="rect">
            <a:avLst/>
          </a:prstGeom>
        </p:spPr>
        <p:txBody>
          <a:bodyPr wrap="none">
            <a:spAutoFit/>
          </a:bodyPr>
          <a:lstStyle/>
          <a:p>
            <a:r>
              <a:rPr lang="en-US" altLang="zh-CN" sz="2400" i="1"/>
              <a:t>b</a:t>
            </a:r>
            <a:endParaRPr lang="zh-CN" altLang="en-US"/>
          </a:p>
        </p:txBody>
      </p:sp>
      <p:sp>
        <p:nvSpPr>
          <p:cNvPr id="6" name="矩形 5"/>
          <p:cNvSpPr/>
          <p:nvPr/>
        </p:nvSpPr>
        <p:spPr>
          <a:xfrm>
            <a:off x="4499693" y="2609515"/>
            <a:ext cx="803425" cy="461665"/>
          </a:xfrm>
          <a:prstGeom prst="rect">
            <a:avLst/>
          </a:prstGeom>
        </p:spPr>
        <p:txBody>
          <a:bodyPr wrap="none">
            <a:spAutoFit/>
          </a:bodyPr>
          <a:lstStyle/>
          <a:p>
            <a:r>
              <a:rPr lang="zh-CN" altLang="zh-CN" sz="2400">
                <a:cs typeface="Times New Roman" panose="02020603050405020304" pitchFamily="18" charset="0"/>
              </a:rPr>
              <a:t>断开</a:t>
            </a:r>
            <a:endParaRPr lang="zh-CN" altLang="en-US"/>
          </a:p>
        </p:txBody>
      </p:sp>
      <p:sp>
        <p:nvSpPr>
          <p:cNvPr id="7" name="矩形 6"/>
          <p:cNvSpPr/>
          <p:nvPr/>
        </p:nvSpPr>
        <p:spPr>
          <a:xfrm>
            <a:off x="1731595" y="3157366"/>
            <a:ext cx="803425" cy="461665"/>
          </a:xfrm>
          <a:prstGeom prst="rect">
            <a:avLst/>
          </a:prstGeom>
        </p:spPr>
        <p:txBody>
          <a:bodyPr wrap="none">
            <a:spAutoFit/>
          </a:bodyPr>
          <a:lstStyle/>
          <a:p>
            <a:r>
              <a:rPr lang="zh-CN" altLang="zh-CN" sz="2400">
                <a:cs typeface="Times New Roman" panose="02020603050405020304" pitchFamily="18" charset="0"/>
              </a:rPr>
              <a:t>等于</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）若要使两灯并联，应闭合开关</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 A</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，则通过灯</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均闭合时，电流表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）可能被毁坏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96834" y="3799487"/>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w280.jpg" descr="id:2147502322;FounderCES"/>
          <p:cNvPicPr/>
          <p:nvPr/>
        </p:nvPicPr>
        <p:blipFill>
          <a:blip r:embed="rId2"/>
          <a:stretch>
            <a:fillRect/>
          </a:stretch>
        </p:blipFill>
        <p:spPr>
          <a:xfrm>
            <a:off x="9064786" y="1627628"/>
            <a:ext cx="2500694" cy="2304256"/>
          </a:xfrm>
          <a:prstGeom prst="rect">
            <a:avLst/>
          </a:prstGeom>
        </p:spPr>
      </p:pic>
      <p:sp>
        <p:nvSpPr>
          <p:cNvPr id="5" name="矩形 4"/>
          <p:cNvSpPr/>
          <p:nvPr/>
        </p:nvSpPr>
        <p:spPr>
          <a:xfrm>
            <a:off x="850248" y="2480611"/>
            <a:ext cx="569387" cy="461665"/>
          </a:xfrm>
          <a:prstGeom prst="rect">
            <a:avLst/>
          </a:prstGeom>
        </p:spPr>
        <p:txBody>
          <a:bodyPr wrap="none">
            <a:spAutoFit/>
          </a:bodyPr>
          <a:lstStyle/>
          <a:p>
            <a:r>
              <a:rPr lang="en-US" altLang="zh-CN" sz="2400"/>
              <a:t>0.4</a:t>
            </a:r>
            <a:endParaRPr lang="zh-CN" altLang="en-US"/>
          </a:p>
        </p:txBody>
      </p:sp>
      <p:sp>
        <p:nvSpPr>
          <p:cNvPr id="6" name="矩形 5"/>
          <p:cNvSpPr/>
          <p:nvPr/>
        </p:nvSpPr>
        <p:spPr>
          <a:xfrm>
            <a:off x="5234108" y="2941325"/>
            <a:ext cx="1042273" cy="461665"/>
          </a:xfrm>
          <a:prstGeom prst="rect">
            <a:avLst/>
          </a:prstGeom>
        </p:spPr>
        <p:txBody>
          <a:bodyPr wrap="none">
            <a:spAutoFit/>
          </a:bodyPr>
          <a:lstStyle/>
          <a:p>
            <a:r>
              <a:rPr lang="en-US" altLang="zh-CN" sz="2400"/>
              <a:t>S</a:t>
            </a:r>
            <a:r>
              <a:rPr lang="en-US" altLang="zh-CN" sz="2400" baseline="-25000"/>
              <a:t>1</a:t>
            </a:r>
            <a:r>
              <a:rPr lang="zh-CN" altLang="zh-CN" sz="2400">
                <a:cs typeface="Times New Roman" panose="02020603050405020304" pitchFamily="18" charset="0"/>
              </a:rPr>
              <a:t>和</a:t>
            </a:r>
            <a:r>
              <a:rPr lang="en-US" altLang="zh-CN" sz="2400"/>
              <a:t>S</a:t>
            </a:r>
            <a:r>
              <a:rPr lang="en-US" altLang="zh-CN" sz="2400" baseline="-25000"/>
              <a:t>3</a:t>
            </a:r>
            <a:endParaRPr lang="zh-CN" altLang="en-US"/>
          </a:p>
        </p:txBody>
      </p:sp>
      <p:sp>
        <p:nvSpPr>
          <p:cNvPr id="7" name="矩形 6"/>
          <p:cNvSpPr/>
          <p:nvPr/>
        </p:nvSpPr>
        <p:spPr>
          <a:xfrm>
            <a:off x="531050" y="4105400"/>
            <a:ext cx="569387" cy="461665"/>
          </a:xfrm>
          <a:prstGeom prst="rect">
            <a:avLst/>
          </a:prstGeom>
        </p:spPr>
        <p:txBody>
          <a:bodyPr wrap="none">
            <a:spAutoFit/>
          </a:bodyPr>
          <a:lstStyle/>
          <a:p>
            <a:r>
              <a:rPr lang="en-US" altLang="zh-CN" sz="2400"/>
              <a:t>0.6</a:t>
            </a:r>
            <a:endParaRPr lang="zh-CN" altLang="en-US"/>
          </a:p>
        </p:txBody>
      </p:sp>
      <p:sp>
        <p:nvSpPr>
          <p:cNvPr id="8" name="矩形 7"/>
          <p:cNvSpPr/>
          <p:nvPr/>
        </p:nvSpPr>
        <p:spPr>
          <a:xfrm>
            <a:off x="4197120" y="4100820"/>
            <a:ext cx="569387" cy="461665"/>
          </a:xfrm>
          <a:prstGeom prst="rect">
            <a:avLst/>
          </a:prstGeom>
        </p:spPr>
        <p:txBody>
          <a:bodyPr wrap="none">
            <a:spAutoFit/>
          </a:bodyPr>
          <a:lstStyle/>
          <a:p>
            <a:r>
              <a:rPr lang="en-US" altLang="zh-CN" sz="2400"/>
              <a:t>0.3</a:t>
            </a:r>
            <a:endParaRPr lang="zh-CN" altLang="en-US"/>
          </a:p>
        </p:txBody>
      </p:sp>
      <p:sp>
        <p:nvSpPr>
          <p:cNvPr id="9" name="矩形 8"/>
          <p:cNvSpPr/>
          <p:nvPr/>
        </p:nvSpPr>
        <p:spPr>
          <a:xfrm>
            <a:off x="5500206" y="4588363"/>
            <a:ext cx="510076" cy="461665"/>
          </a:xfrm>
          <a:prstGeom prst="rect">
            <a:avLst/>
          </a:prstGeom>
        </p:spPr>
        <p:txBody>
          <a:bodyPr wrap="none">
            <a:spAutoFit/>
          </a:bodyPr>
          <a:lstStyle/>
          <a:p>
            <a:r>
              <a:rPr lang="en-US" altLang="zh-CN" sz="2400"/>
              <a:t>A</a:t>
            </a:r>
            <a:r>
              <a:rPr lang="en-US" altLang="zh-CN" sz="2400" baseline="-25000"/>
              <a:t>2</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2495"/>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物理课上，老师拿出一个电路板，如图甲所示，开关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闭合后，发现灯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现已确定是灯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断路引起的，要求检测是哪一种故障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小羽做了如图乙所示的检测电路，将故障电路的开关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断开，分别把</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接线柱上，若检测灯亮，则故障是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；若检测灯不亮，则故障是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78982" y="5406315"/>
            <a:ext cx="3456384"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24.jpg" descr="id:2147502329;FounderCES"/>
          <p:cNvPicPr/>
          <p:nvPr/>
        </p:nvPicPr>
        <p:blipFill>
          <a:blip r:embed="rId2"/>
          <a:stretch>
            <a:fillRect/>
          </a:stretch>
        </p:blipFill>
        <p:spPr>
          <a:xfrm>
            <a:off x="3214886" y="3250736"/>
            <a:ext cx="2148738" cy="2123568"/>
          </a:xfrm>
          <a:prstGeom prst="rect">
            <a:avLst/>
          </a:prstGeom>
        </p:spPr>
      </p:pic>
      <p:pic>
        <p:nvPicPr>
          <p:cNvPr id="6" name="kk25.jpg" descr="id:2147502336;FounderCES"/>
          <p:cNvPicPr/>
          <p:nvPr/>
        </p:nvPicPr>
        <p:blipFill>
          <a:blip r:embed="rId3"/>
          <a:stretch>
            <a:fillRect/>
          </a:stretch>
        </p:blipFill>
        <p:spPr>
          <a:xfrm>
            <a:off x="5940867" y="3533487"/>
            <a:ext cx="2664296" cy="1838823"/>
          </a:xfrm>
          <a:prstGeom prst="rect">
            <a:avLst/>
          </a:prstGeom>
        </p:spPr>
      </p:pic>
      <p:sp>
        <p:nvSpPr>
          <p:cNvPr id="5" name="矩形 4"/>
          <p:cNvSpPr/>
          <p:nvPr/>
        </p:nvSpPr>
        <p:spPr>
          <a:xfrm>
            <a:off x="1431938" y="2730393"/>
            <a:ext cx="1317990" cy="461665"/>
          </a:xfrm>
          <a:prstGeom prst="rect">
            <a:avLst/>
          </a:prstGeom>
        </p:spPr>
        <p:txBody>
          <a:bodyPr wrap="none">
            <a:spAutoFit/>
          </a:bodyPr>
          <a:lstStyle/>
          <a:p>
            <a:r>
              <a:rPr lang="zh-CN" altLang="zh-CN" sz="2400">
                <a:cs typeface="Times New Roman" panose="02020603050405020304" pitchFamily="18" charset="0"/>
              </a:rPr>
              <a:t>灯</a:t>
            </a:r>
            <a:r>
              <a:rPr lang="en-US" altLang="zh-CN" sz="2400"/>
              <a:t>L</a:t>
            </a:r>
            <a:r>
              <a:rPr lang="zh-CN" altLang="zh-CN" sz="2400">
                <a:cs typeface="Times New Roman" panose="02020603050405020304" pitchFamily="18" charset="0"/>
              </a:rPr>
              <a:t>短路</a:t>
            </a:r>
            <a:endParaRPr lang="zh-CN" altLang="en-US"/>
          </a:p>
        </p:txBody>
      </p:sp>
      <p:sp>
        <p:nvSpPr>
          <p:cNvPr id="7" name="矩形 6"/>
          <p:cNvSpPr/>
          <p:nvPr/>
        </p:nvSpPr>
        <p:spPr>
          <a:xfrm>
            <a:off x="6527254" y="2724767"/>
            <a:ext cx="1317990" cy="461665"/>
          </a:xfrm>
          <a:prstGeom prst="rect">
            <a:avLst/>
          </a:prstGeom>
        </p:spPr>
        <p:txBody>
          <a:bodyPr wrap="none">
            <a:spAutoFit/>
          </a:bodyPr>
          <a:lstStyle/>
          <a:p>
            <a:r>
              <a:rPr lang="zh-CN" altLang="zh-CN" sz="2400">
                <a:cs typeface="Times New Roman" panose="02020603050405020304" pitchFamily="18" charset="0"/>
              </a:rPr>
              <a:t>灯</a:t>
            </a:r>
            <a:r>
              <a:rPr lang="en-US" altLang="zh-CN" sz="2400"/>
              <a:t>L</a:t>
            </a:r>
            <a:r>
              <a:rPr lang="zh-CN" altLang="zh-CN" sz="2400">
                <a:cs typeface="Times New Roman" panose="02020603050405020304" pitchFamily="18" charset="0"/>
              </a:rPr>
              <a:t>断路</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5046"/>
            <a:ext cx="11485848" cy="1684244"/>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当把</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接线柱上时，若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没有问题，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与检测灯应都亮，但比较暗；若检测灯不亮，说明不能形成通路，是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断路了；若只有检测灯亮，说明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发生短路了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945289" y="4818626"/>
            <a:ext cx="3456384"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kk24.jpg" descr="id:2147502329;FounderCES"/>
          <p:cNvPicPr/>
          <p:nvPr/>
        </p:nvPicPr>
        <p:blipFill>
          <a:blip r:embed="rId2"/>
          <a:stretch>
            <a:fillRect/>
          </a:stretch>
        </p:blipFill>
        <p:spPr>
          <a:xfrm>
            <a:off x="3081193" y="2663047"/>
            <a:ext cx="2148738" cy="2123568"/>
          </a:xfrm>
          <a:prstGeom prst="rect">
            <a:avLst/>
          </a:prstGeom>
        </p:spPr>
      </p:pic>
      <p:pic>
        <p:nvPicPr>
          <p:cNvPr id="6" name="kk25.jpg" descr="id:2147502336;FounderCES"/>
          <p:cNvPicPr/>
          <p:nvPr/>
        </p:nvPicPr>
        <p:blipFill>
          <a:blip r:embed="rId3"/>
          <a:stretch>
            <a:fillRect/>
          </a:stretch>
        </p:blipFill>
        <p:spPr>
          <a:xfrm>
            <a:off x="5807174" y="2945798"/>
            <a:ext cx="2664296" cy="1838823"/>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如图所示，开关闭合后，三只电压表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的示数分别为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42003" y="4077072"/>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h427.jpg" descr="id:2147502343;FounderCES"/>
          <p:cNvPicPr/>
          <p:nvPr/>
        </p:nvPicPr>
        <p:blipFill>
          <a:blip r:embed="rId2"/>
          <a:stretch>
            <a:fillRect/>
          </a:stretch>
        </p:blipFill>
        <p:spPr>
          <a:xfrm>
            <a:off x="4367014" y="2060848"/>
            <a:ext cx="3282953" cy="2016224"/>
          </a:xfrm>
          <a:prstGeom prst="rect">
            <a:avLst/>
          </a:prstGeom>
        </p:spPr>
      </p:pic>
      <p:sp>
        <p:nvSpPr>
          <p:cNvPr id="5" name="矩形 4"/>
          <p:cNvSpPr/>
          <p:nvPr/>
        </p:nvSpPr>
        <p:spPr>
          <a:xfrm>
            <a:off x="2981610" y="1399128"/>
            <a:ext cx="338554" cy="461665"/>
          </a:xfrm>
          <a:prstGeom prst="rect">
            <a:avLst/>
          </a:prstGeom>
        </p:spPr>
        <p:txBody>
          <a:bodyPr wrap="none">
            <a:spAutoFit/>
          </a:bodyPr>
          <a:lstStyle/>
          <a:p>
            <a:r>
              <a:rPr lang="en-US" altLang="zh-CN" sz="2400"/>
              <a:t>2</a:t>
            </a:r>
            <a:endParaRPr lang="zh-CN" altLang="en-US"/>
          </a:p>
        </p:txBody>
      </p:sp>
      <p:sp>
        <p:nvSpPr>
          <p:cNvPr id="6" name="矩形 5"/>
          <p:cNvSpPr/>
          <p:nvPr/>
        </p:nvSpPr>
        <p:spPr>
          <a:xfrm>
            <a:off x="6359990" y="1383899"/>
            <a:ext cx="338554" cy="461665"/>
          </a:xfrm>
          <a:prstGeom prst="rect">
            <a:avLst/>
          </a:prstGeom>
        </p:spPr>
        <p:txBody>
          <a:bodyPr wrap="none">
            <a:spAutoFit/>
          </a:bodyPr>
          <a:lstStyle/>
          <a:p>
            <a:r>
              <a:rPr lang="en-US" altLang="zh-CN" sz="2400"/>
              <a:t>2</a:t>
            </a:r>
            <a:endParaRPr lang="zh-CN" altLang="en-US"/>
          </a:p>
        </p:txBody>
      </p:sp>
      <p:sp>
        <p:nvSpPr>
          <p:cNvPr id="7" name="内容占位符 1"/>
          <p:cNvSpPr txBox="1"/>
          <p:nvPr/>
        </p:nvSpPr>
        <p:spPr bwMode="auto">
          <a:xfrm>
            <a:off x="360854" y="4610821"/>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根据电压表的示数可知，电源的电压为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两端的总电压为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；因为串联电路的总电压等于各分电压之和，所以</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17008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根据电荷间的作用规律，即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同种电荷相互排斥、异种电荷相互吸引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的特点可知，乙球的左边为负电荷，右边为正电荷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362743" y="4488157"/>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h422.jpg" descr="id:2147502168;FounderCES"/>
          <p:cNvPicPr/>
          <p:nvPr/>
        </p:nvPicPr>
        <p:blipFill>
          <a:blip r:embed="rId2"/>
          <a:stretch>
            <a:fillRect/>
          </a:stretch>
        </p:blipFill>
        <p:spPr>
          <a:xfrm>
            <a:off x="4006974" y="3068960"/>
            <a:ext cx="4137581" cy="1419197"/>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作图题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如图所示，已知电源电压为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，选择其中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个电阻连接在电路中，干路上的开关闭合时电流表的示数为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请画出虚线框内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个电阻以及开关的连接方式，并标明电阻的符号，再将电路补画完整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42003" y="5734997"/>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cc157.jpg" descr="id:2147502350;FounderCES"/>
          <p:cNvPicPr/>
          <p:nvPr/>
        </p:nvPicPr>
        <p:blipFill>
          <a:blip r:embed="rId2"/>
          <a:stretch>
            <a:fillRect/>
          </a:stretch>
        </p:blipFill>
        <p:spPr>
          <a:xfrm>
            <a:off x="4195565" y="3054444"/>
            <a:ext cx="3816424" cy="2595328"/>
          </a:xfrm>
          <a:prstGeom prst="rect">
            <a:avLst/>
          </a:prstGeom>
        </p:spPr>
      </p:pic>
      <p:sp>
        <p:nvSpPr>
          <p:cNvPr id="5" name="矩形 4"/>
          <p:cNvSpPr/>
          <p:nvPr/>
        </p:nvSpPr>
        <p:spPr>
          <a:xfrm>
            <a:off x="360854" y="3001733"/>
            <a:ext cx="1422184"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如图所示</a:t>
            </a:r>
            <a:endParaRPr lang="zh-CN" altLang="zh-CN" sz="900">
              <a:solidFill>
                <a:srgbClr val="000000"/>
              </a:solidFill>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4113430" y="2990246"/>
            <a:ext cx="3997999" cy="272613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785810"/>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，干路上的开关闭合时电流表的示数为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；根据欧姆定律可</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知，电路中的总电阻为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；根据并联电路的电阻关系可知，当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的两个电阻并联时，其总电阻是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1785810"/>
              </a:xfrm>
              <a:blipFill rotWithShape="1">
                <a:blip r:embed="rId2"/>
                <a:stretch>
                  <a:fillRect l="-2" t="-35" r="1" b="10"/>
                </a:stretch>
              </a:blipFill>
            </p:spPr>
            <p:txBody>
              <a:bodyPr/>
              <a:lstStyle/>
              <a:p>
                <a:r>
                  <a:rPr lang="zh-CN" altLang="en-US">
                    <a:noFill/>
                  </a:rPr>
                  <a:t> </a:t>
                </a:r>
              </a:p>
            </p:txBody>
          </p:sp>
        </mc:Fallback>
      </mc:AlternateContent>
      <p:sp>
        <p:nvSpPr>
          <p:cNvPr id="3" name="矩形 2"/>
          <p:cNvSpPr/>
          <p:nvPr/>
        </p:nvSpPr>
        <p:spPr>
          <a:xfrm>
            <a:off x="5063539" y="4869160"/>
            <a:ext cx="1723549" cy="576248"/>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cs typeface="Times New Roman" panose="02020603050405020304" pitchFamily="18" charset="0"/>
              </a:rPr>
              <a:t>（第</a:t>
            </a:r>
            <a:r>
              <a:rPr lang="en-US" altLang="zh-CN" sz="2400" b="0">
                <a:cs typeface="Times New Roman" panose="02020603050405020304" pitchFamily="18" charset="0"/>
              </a:rPr>
              <a:t>16</a:t>
            </a:r>
            <a:r>
              <a:rPr lang="zh-CN" altLang="zh-CN" sz="2400" b="0">
                <a:cs typeface="Times New Roman" panose="02020603050405020304" pitchFamily="18" charset="0"/>
              </a:rPr>
              <a:t>题）</a:t>
            </a:r>
            <a:endParaRPr lang="zh-CN" altLang="zh-CN" sz="1200" b="0">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4116693" y="2394499"/>
            <a:ext cx="3634545" cy="2478303"/>
          </a:xfrm>
          <a:prstGeom prst="rect">
            <a:avLst/>
          </a:prstGeom>
        </p:spPr>
      </p:pic>
      <p:sp>
        <p:nvSpPr>
          <p:cNvPr id="5" name="内容占位符 1"/>
          <p:cNvSpPr txBox="1"/>
          <p:nvPr/>
        </p:nvSpPr>
        <p:spPr bwMode="auto">
          <a:xfrm>
            <a:off x="360854" y="5419345"/>
            <a:ext cx="11485848" cy="1130246"/>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并联电路总电阻的倒数等于各分电阻倒数之和</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并联电路中电阻所占比例越大</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通过它的电流所占比例就越小</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4"/>
          <a:stretch>
            <a:fillRect/>
          </a:stretch>
        </p:blipFill>
        <p:spPr>
          <a:xfrm>
            <a:off x="357148" y="5446555"/>
            <a:ext cx="1739031" cy="44613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314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实验探究题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小南在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探究电流与电压、电阻的关系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的实验中，选用的实验器材：电源（</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），电流表，电压表，定值电阻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），开关，导线若干，电路图如图甲所示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）连接完电路后，小南发现电流表和电压表的位置放反了，如果闭合开关，则</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）表的指针可能有明显偏转</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62958" y="4774273"/>
            <a:ext cx="3744416"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cc158.jpg" descr="id:2147502357;FounderCES"/>
          <p:cNvPicPr/>
          <p:nvPr/>
        </p:nvPicPr>
        <p:blipFill>
          <a:blip r:embed="rId2"/>
          <a:stretch>
            <a:fillRect/>
          </a:stretch>
        </p:blipFill>
        <p:spPr>
          <a:xfrm>
            <a:off x="3574926" y="2921798"/>
            <a:ext cx="2003080" cy="1884146"/>
          </a:xfrm>
          <a:prstGeom prst="rect">
            <a:avLst/>
          </a:prstGeom>
        </p:spPr>
      </p:pic>
      <p:pic>
        <p:nvPicPr>
          <p:cNvPr id="5" name="cc159.jpg" descr="id:2147502364;FounderCES"/>
          <p:cNvPicPr/>
          <p:nvPr/>
        </p:nvPicPr>
        <p:blipFill>
          <a:blip r:embed="rId3"/>
          <a:stretch>
            <a:fillRect/>
          </a:stretch>
        </p:blipFill>
        <p:spPr>
          <a:xfrm>
            <a:off x="5951190" y="2956410"/>
            <a:ext cx="2367692" cy="1869921"/>
          </a:xfrm>
          <a:prstGeom prst="rect">
            <a:avLst/>
          </a:prstGeom>
        </p:spPr>
      </p:pic>
      <p:sp>
        <p:nvSpPr>
          <p:cNvPr id="6" name="矩形 5"/>
          <p:cNvSpPr/>
          <p:nvPr/>
        </p:nvSpPr>
        <p:spPr>
          <a:xfrm>
            <a:off x="513375" y="5992411"/>
            <a:ext cx="803425" cy="461665"/>
          </a:xfrm>
          <a:prstGeom prst="rect">
            <a:avLst/>
          </a:prstGeom>
        </p:spPr>
        <p:txBody>
          <a:bodyPr wrap="none">
            <a:spAutoFit/>
          </a:bodyPr>
          <a:lstStyle/>
          <a:p>
            <a:r>
              <a:rPr lang="zh-CN" altLang="zh-CN" sz="2400">
                <a:cs typeface="Times New Roman" panose="02020603050405020304" pitchFamily="18" charset="0"/>
              </a:rPr>
              <a:t>电压</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06160"/>
            <a:ext cx="11485848" cy="1754326"/>
          </a:xfrm>
        </p:spPr>
        <p:txBody>
          <a:bodyPr/>
          <a:lstStyle/>
          <a:p>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连接完电路后，小南发现电流表和电压表的位置互换了，则电压表串联在电路中，电流表与</a:t>
            </a:r>
            <a:r>
              <a:rPr lang="en-US" altLang="zh-CN" i="1">
                <a:solidFill>
                  <a:srgbClr val="000000"/>
                </a:solidFill>
                <a:latin typeface="Times New Roman" panose="02020603050405020304" pitchFamily="18" charset="0"/>
                <a:ea typeface="宋体" panose="02010600030101010101" pitchFamily="2" charset="-122"/>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并联，因电压表内阻很大，故电流表示数几乎为零，而电压表串联在电路中测电源电压，故如果闭合开关，则电压表的指针可能有明显偏转</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sp>
        <p:nvSpPr>
          <p:cNvPr id="4" name="矩形 3"/>
          <p:cNvSpPr/>
          <p:nvPr/>
        </p:nvSpPr>
        <p:spPr>
          <a:xfrm>
            <a:off x="3790950" y="5262299"/>
            <a:ext cx="3744416"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cc158.jpg" descr="id:2147502357;FounderCES"/>
          <p:cNvPicPr/>
          <p:nvPr/>
        </p:nvPicPr>
        <p:blipFill>
          <a:blip r:embed="rId2"/>
          <a:stretch>
            <a:fillRect/>
          </a:stretch>
        </p:blipFill>
        <p:spPr>
          <a:xfrm>
            <a:off x="2998862" y="2911172"/>
            <a:ext cx="2304256" cy="2167440"/>
          </a:xfrm>
          <a:prstGeom prst="rect">
            <a:avLst/>
          </a:prstGeom>
        </p:spPr>
      </p:pic>
      <p:pic>
        <p:nvPicPr>
          <p:cNvPr id="6" name="cc159.jpg" descr="id:2147502364;FounderCES"/>
          <p:cNvPicPr/>
          <p:nvPr/>
        </p:nvPicPr>
        <p:blipFill>
          <a:blip r:embed="rId3"/>
          <a:stretch>
            <a:fillRect/>
          </a:stretch>
        </p:blipFill>
        <p:spPr>
          <a:xfrm>
            <a:off x="5663158" y="2911172"/>
            <a:ext cx="2961991" cy="2339278"/>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）正确连接电路后，小南测得数据如表所示，其中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的电流表示数如图乙所示，为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，分析表格中的实验数据可得结论：</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99637" y="2492896"/>
          <a:ext cx="11229811" cy="965836"/>
        </p:xfrm>
        <a:graphic>
          <a:graphicData uri="http://schemas.openxmlformats.org/drawingml/2006/table">
            <a:tbl>
              <a:tblPr firstRow="1" firstCol="1" bandRow="1"/>
              <a:tblGrid>
                <a:gridCol w="3211726">
                  <a:extLst>
                    <a:ext uri="{9D8B030D-6E8A-4147-A177-3AD203B41FA5}">
                      <a16:colId xmlns:a16="http://schemas.microsoft.com/office/drawing/2014/main" val="20000"/>
                    </a:ext>
                  </a:extLst>
                </a:gridCol>
                <a:gridCol w="1603617">
                  <a:extLst>
                    <a:ext uri="{9D8B030D-6E8A-4147-A177-3AD203B41FA5}">
                      <a16:colId xmlns:a16="http://schemas.microsoft.com/office/drawing/2014/main" val="20001"/>
                    </a:ext>
                  </a:extLst>
                </a:gridCol>
                <a:gridCol w="1603617">
                  <a:extLst>
                    <a:ext uri="{9D8B030D-6E8A-4147-A177-3AD203B41FA5}">
                      <a16:colId xmlns:a16="http://schemas.microsoft.com/office/drawing/2014/main" val="20002"/>
                    </a:ext>
                  </a:extLst>
                </a:gridCol>
                <a:gridCol w="1603617">
                  <a:extLst>
                    <a:ext uri="{9D8B030D-6E8A-4147-A177-3AD203B41FA5}">
                      <a16:colId xmlns:a16="http://schemas.microsoft.com/office/drawing/2014/main" val="20003"/>
                    </a:ext>
                  </a:extLst>
                </a:gridCol>
                <a:gridCol w="1603617">
                  <a:extLst>
                    <a:ext uri="{9D8B030D-6E8A-4147-A177-3AD203B41FA5}">
                      <a16:colId xmlns:a16="http://schemas.microsoft.com/office/drawing/2014/main" val="20004"/>
                    </a:ext>
                  </a:extLst>
                </a:gridCol>
                <a:gridCol w="1603617">
                  <a:extLst>
                    <a:ext uri="{9D8B030D-6E8A-4147-A177-3AD203B41FA5}">
                      <a16:colId xmlns:a16="http://schemas.microsoft.com/office/drawing/2014/main" val="20005"/>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矩形 3"/>
          <p:cNvSpPr/>
          <p:nvPr/>
        </p:nvSpPr>
        <p:spPr>
          <a:xfrm>
            <a:off x="4222998" y="5792233"/>
            <a:ext cx="3744416"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cc158.jpg" descr="id:2147502357;FounderCES"/>
          <p:cNvPicPr/>
          <p:nvPr/>
        </p:nvPicPr>
        <p:blipFill>
          <a:blip r:embed="rId2"/>
          <a:stretch>
            <a:fillRect/>
          </a:stretch>
        </p:blipFill>
        <p:spPr>
          <a:xfrm>
            <a:off x="3502918" y="3662505"/>
            <a:ext cx="2328902" cy="2190623"/>
          </a:xfrm>
          <a:prstGeom prst="rect">
            <a:avLst/>
          </a:prstGeom>
        </p:spPr>
      </p:pic>
      <p:pic>
        <p:nvPicPr>
          <p:cNvPr id="6" name="cc159.jpg" descr="id:2147502364;FounderCES"/>
          <p:cNvPicPr/>
          <p:nvPr/>
        </p:nvPicPr>
        <p:blipFill>
          <a:blip r:embed="rId3"/>
          <a:stretch>
            <a:fillRect/>
          </a:stretch>
        </p:blipFill>
        <p:spPr>
          <a:xfrm>
            <a:off x="6233595" y="3645024"/>
            <a:ext cx="2808312" cy="2217907"/>
          </a:xfrm>
          <a:prstGeom prst="rect">
            <a:avLst/>
          </a:prstGeom>
        </p:spPr>
      </p:pic>
      <p:sp>
        <p:nvSpPr>
          <p:cNvPr id="7" name="矩形 6"/>
          <p:cNvSpPr/>
          <p:nvPr/>
        </p:nvSpPr>
        <p:spPr>
          <a:xfrm>
            <a:off x="829996" y="1384873"/>
            <a:ext cx="1006045" cy="461665"/>
          </a:xfrm>
          <a:prstGeom prst="rect">
            <a:avLst/>
          </a:prstGeom>
        </p:spPr>
        <p:txBody>
          <a:bodyPr wrap="none">
            <a:spAutoFit/>
          </a:bodyPr>
          <a:lstStyle/>
          <a:p>
            <a:r>
              <a:rPr lang="en-US" altLang="zh-CN" sz="2400"/>
              <a:t>0.30 A</a:t>
            </a:r>
            <a:endParaRPr lang="zh-CN" altLang="en-US"/>
          </a:p>
        </p:txBody>
      </p:sp>
      <p:sp>
        <p:nvSpPr>
          <p:cNvPr id="8" name="矩形 7"/>
          <p:cNvSpPr/>
          <p:nvPr/>
        </p:nvSpPr>
        <p:spPr>
          <a:xfrm>
            <a:off x="499636" y="1899580"/>
            <a:ext cx="3982517" cy="461665"/>
          </a:xfrm>
          <a:prstGeom prst="rect">
            <a:avLst/>
          </a:prstGeom>
        </p:spPr>
        <p:txBody>
          <a:bodyPr wrap="square">
            <a:spAutoFit/>
          </a:bodyPr>
          <a:lstStyle/>
          <a:p>
            <a:r>
              <a:rPr lang="zh-CN" altLang="zh-CN" sz="2400">
                <a:cs typeface="Times New Roman" panose="02020603050405020304" pitchFamily="18" charset="0"/>
              </a:rPr>
              <a:t>流与导体两端的电压成正比</a:t>
            </a:r>
            <a:endParaRPr lang="zh-CN" altLang="en-US"/>
          </a:p>
        </p:txBody>
      </p:sp>
      <p:sp>
        <p:nvSpPr>
          <p:cNvPr id="9" name="矩形 8"/>
          <p:cNvSpPr/>
          <p:nvPr/>
        </p:nvSpPr>
        <p:spPr>
          <a:xfrm>
            <a:off x="6852790" y="1315864"/>
            <a:ext cx="4876656" cy="523220"/>
          </a:xfrm>
          <a:prstGeom prst="rect">
            <a:avLst/>
          </a:prstGeom>
        </p:spPr>
        <p:txBody>
          <a:bodyPr wrap="none">
            <a:spAutoFit/>
          </a:bodyPr>
          <a:lstStyle/>
          <a:p>
            <a:r>
              <a:rPr lang="zh-CN" altLang="zh-CN" sz="2400">
                <a:cs typeface="Times New Roman" panose="02020603050405020304" pitchFamily="18" charset="0"/>
              </a:rPr>
              <a:t>当导体的电阻一定时，导体中的</a:t>
            </a:r>
            <a:r>
              <a:rPr lang="zh-CN" altLang="zh-CN">
                <a:cs typeface="Times New Roman" panose="02020603050405020304" pitchFamily="18" charset="0"/>
              </a:rPr>
              <a:t>电</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2308324"/>
          </a:xfrm>
        </p:spPr>
        <p:txBody>
          <a:bodyPr/>
          <a:lstStyle/>
          <a:p>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如题图乙所示，电流表选用的测量范围为</a:t>
            </a:r>
            <a:r>
              <a:rPr lang="en-US" altLang="zh-CN">
                <a:solidFill>
                  <a:srgbClr val="000000"/>
                </a:solidFill>
                <a:latin typeface="Times New Roman" panose="02020603050405020304" pitchFamily="18" charset="0"/>
                <a:ea typeface="宋体" panose="02010600030101010101" pitchFamily="2" charset="-122"/>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0</a:t>
            </a:r>
            <a:r>
              <a:rPr lang="en-US" altLang="zh-CN">
                <a:solidFill>
                  <a:srgbClr val="000000"/>
                </a:solidFill>
                <a:latin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a:solidFill>
                  <a:srgbClr val="000000"/>
                </a:solidFill>
                <a:latin typeface="Times New Roman" panose="02020603050405020304" pitchFamily="18" charset="0"/>
                <a:ea typeface="宋体" panose="02010600030101010101" pitchFamily="2" charset="-122"/>
              </a:rPr>
              <a:t>0</a:t>
            </a:r>
            <a:r>
              <a:rPr lang="en-US" altLang="zh-CN">
                <a:solidFill>
                  <a:srgbClr val="000000"/>
                </a:solidFill>
                <a:latin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，则读数为</a:t>
            </a:r>
            <a:r>
              <a:rPr lang="en-US" altLang="zh-CN">
                <a:solidFill>
                  <a:srgbClr val="000000"/>
                </a:solidFill>
                <a:latin typeface="Times New Roman" panose="02020603050405020304" pitchFamily="18" charset="0"/>
                <a:ea typeface="宋体" panose="02010600030101010101" pitchFamily="2" charset="-122"/>
              </a:rPr>
              <a:t>0</a:t>
            </a:r>
            <a:r>
              <a:rPr lang="en-US" altLang="zh-CN">
                <a:solidFill>
                  <a:srgbClr val="000000"/>
                </a:solidFill>
                <a:latin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30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分析表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格中的实验数据可知，电压增大为原来的几倍，通过的电流也增大为原来的几倍，可得结论：当导体的电阻一定时，导体中的电流与导体两端的电压成正比</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sp>
        <p:nvSpPr>
          <p:cNvPr id="3" name="矩形 2"/>
          <p:cNvSpPr/>
          <p:nvPr/>
        </p:nvSpPr>
        <p:spPr>
          <a:xfrm>
            <a:off x="5000833" y="5118283"/>
            <a:ext cx="1877835" cy="830997"/>
          </a:xfrm>
          <a:prstGeom prst="rect">
            <a:avLst/>
          </a:prstGeom>
        </p:spPr>
        <p:txBody>
          <a:bodyPr wrap="square">
            <a:spAutoFit/>
          </a:bodyPr>
          <a:lstStyle/>
          <a:p>
            <a:pPr lvl="0" algn="ctr"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cc159.jpg" descr="id:2147502364;FounderCES"/>
          <p:cNvPicPr/>
          <p:nvPr/>
        </p:nvPicPr>
        <p:blipFill>
          <a:blip r:embed="rId2"/>
          <a:stretch>
            <a:fillRect/>
          </a:stretch>
        </p:blipFill>
        <p:spPr>
          <a:xfrm>
            <a:off x="4511030" y="2852936"/>
            <a:ext cx="2808312" cy="2217907"/>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探究电流与电阻的关系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实验中，滑动变阻器除了能保护电路，还有</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的作用；小南首先用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定值电阻完成实验，此时电压表示数为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断开开关，再换上</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的电阻后，后续操作有以下四步：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将滑动变阻器的滑片移到阻值最大位置；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记录电流表示数；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将滑动变阻器的滑片移到适当位置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从安全和规范角度考虑，正确的顺序是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222998" y="5766355"/>
            <a:ext cx="3744416"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cc158.jpg" descr="id:2147502357;FounderCES"/>
          <p:cNvPicPr/>
          <p:nvPr/>
        </p:nvPicPr>
        <p:blipFill>
          <a:blip r:embed="rId2"/>
          <a:stretch>
            <a:fillRect/>
          </a:stretch>
        </p:blipFill>
        <p:spPr>
          <a:xfrm>
            <a:off x="3502918" y="3499198"/>
            <a:ext cx="2328902" cy="2190623"/>
          </a:xfrm>
          <a:prstGeom prst="rect">
            <a:avLst/>
          </a:prstGeom>
        </p:spPr>
      </p:pic>
      <p:pic>
        <p:nvPicPr>
          <p:cNvPr id="5" name="cc159.jpg" descr="id:2147502364;FounderCES"/>
          <p:cNvPicPr/>
          <p:nvPr/>
        </p:nvPicPr>
        <p:blipFill>
          <a:blip r:embed="rId3"/>
          <a:stretch>
            <a:fillRect/>
          </a:stretch>
        </p:blipFill>
        <p:spPr>
          <a:xfrm>
            <a:off x="6311230" y="3593944"/>
            <a:ext cx="2808312" cy="2217907"/>
          </a:xfrm>
          <a:prstGeom prst="rect">
            <a:avLst/>
          </a:prstGeom>
        </p:spPr>
      </p:pic>
      <p:sp>
        <p:nvSpPr>
          <p:cNvPr id="6" name="矩形 5"/>
          <p:cNvSpPr/>
          <p:nvPr/>
        </p:nvSpPr>
        <p:spPr>
          <a:xfrm>
            <a:off x="478582" y="1361256"/>
            <a:ext cx="3587842" cy="461665"/>
          </a:xfrm>
          <a:prstGeom prst="rect">
            <a:avLst/>
          </a:prstGeom>
        </p:spPr>
        <p:txBody>
          <a:bodyPr wrap="none">
            <a:spAutoFit/>
          </a:bodyPr>
          <a:lstStyle/>
          <a:p>
            <a:r>
              <a:rPr lang="zh-CN" altLang="zh-CN" sz="2400">
                <a:cs typeface="Times New Roman" panose="02020603050405020304" pitchFamily="18" charset="0"/>
              </a:rPr>
              <a:t>定值电阻两端的电压不变</a:t>
            </a:r>
            <a:endParaRPr lang="zh-CN" altLang="en-US"/>
          </a:p>
        </p:txBody>
      </p:sp>
      <p:sp>
        <p:nvSpPr>
          <p:cNvPr id="7" name="矩形 6"/>
          <p:cNvSpPr/>
          <p:nvPr/>
        </p:nvSpPr>
        <p:spPr>
          <a:xfrm>
            <a:off x="10936994" y="836712"/>
            <a:ext cx="803425" cy="461665"/>
          </a:xfrm>
          <a:prstGeom prst="rect">
            <a:avLst/>
          </a:prstGeom>
        </p:spPr>
        <p:txBody>
          <a:bodyPr wrap="none">
            <a:spAutoFit/>
          </a:bodyPr>
          <a:lstStyle/>
          <a:p>
            <a:r>
              <a:rPr lang="zh-CN" altLang="zh-CN" sz="2400">
                <a:cs typeface="Times New Roman" panose="02020603050405020304" pitchFamily="18" charset="0"/>
              </a:rPr>
              <a:t>控制</a:t>
            </a:r>
            <a:endParaRPr lang="zh-CN" altLang="en-US"/>
          </a:p>
        </p:txBody>
      </p:sp>
      <p:sp>
        <p:nvSpPr>
          <p:cNvPr id="8" name="矩形 7"/>
          <p:cNvSpPr/>
          <p:nvPr/>
        </p:nvSpPr>
        <p:spPr>
          <a:xfrm>
            <a:off x="7679382" y="3005578"/>
            <a:ext cx="1422184" cy="461665"/>
          </a:xfrm>
          <a:prstGeom prst="rect">
            <a:avLst/>
          </a:prstGeom>
        </p:spPr>
        <p:txBody>
          <a:bodyPr wrap="none">
            <a:spAutoFit/>
          </a:bodyPr>
          <a:lstStyle/>
          <a:p>
            <a:r>
              <a:rPr lang="en-US" altLang="zh-CN" sz="2400">
                <a:latin typeface="宋体" panose="02010600030101010101" pitchFamily="2" charset="-122"/>
                <a:cs typeface="Times New Roman" panose="02020603050405020304" pitchFamily="18" charset="0"/>
              </a:rPr>
              <a:t>②①④③</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lgn="dist"/>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探究电流与电阻的关系</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实验中，滑动变阻器除了保护电路，还有控制定值电阻两端的电压不变的作用；从安全和规范角度考虑，正确的顺序为</a:t>
            </a:r>
            <a:r>
              <a:rPr lang="en-US" altLang="zh-CN">
                <a:solidFill>
                  <a:srgbClr val="000000"/>
                </a:solidFill>
                <a:latin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将滑动变阻器的滑片移到阻值最大位置；</a:t>
            </a:r>
            <a:r>
              <a:rPr lang="en-US" altLang="zh-CN">
                <a:solidFill>
                  <a:srgbClr val="000000"/>
                </a:solidFill>
                <a:latin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将滑动变阻器的滑片移到适当位置；</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记录电流表示数</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所以正确的顺序是</a:t>
            </a:r>
            <a:r>
              <a:rPr lang="en-US" altLang="zh-CN">
                <a:solidFill>
                  <a:srgbClr val="000000"/>
                </a:solidFill>
                <a:latin typeface="宋体" panose="02010600030101010101" pitchFamily="2" charset="-122"/>
                <a:cs typeface="Times New Roman" panose="02020603050405020304" pitchFamily="18" charset="0"/>
              </a:rPr>
              <a:t>②①④③.</a:t>
            </a:r>
            <a:endParaRPr lang="zh-CN" altLang="en-US"/>
          </a:p>
        </p:txBody>
      </p:sp>
      <p:sp>
        <p:nvSpPr>
          <p:cNvPr id="3" name="矩形 2"/>
          <p:cNvSpPr/>
          <p:nvPr/>
        </p:nvSpPr>
        <p:spPr>
          <a:xfrm>
            <a:off x="4248876" y="5353612"/>
            <a:ext cx="3744416"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cc158.jpg" descr="id:2147502357;FounderCES"/>
          <p:cNvPicPr/>
          <p:nvPr/>
        </p:nvPicPr>
        <p:blipFill>
          <a:blip r:embed="rId2"/>
          <a:stretch>
            <a:fillRect/>
          </a:stretch>
        </p:blipFill>
        <p:spPr>
          <a:xfrm>
            <a:off x="3528796" y="3086455"/>
            <a:ext cx="2328902" cy="2190623"/>
          </a:xfrm>
          <a:prstGeom prst="rect">
            <a:avLst/>
          </a:prstGeom>
        </p:spPr>
      </p:pic>
      <p:pic>
        <p:nvPicPr>
          <p:cNvPr id="5" name="cc159.jpg" descr="id:2147502364;FounderCES"/>
          <p:cNvPicPr/>
          <p:nvPr/>
        </p:nvPicPr>
        <p:blipFill>
          <a:blip r:embed="rId3"/>
          <a:stretch>
            <a:fillRect/>
          </a:stretch>
        </p:blipFill>
        <p:spPr>
          <a:xfrm>
            <a:off x="6337108" y="3181201"/>
            <a:ext cx="2808312" cy="2217907"/>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）他又分别将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的电阻接入电路进行实验，当</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的电阻接入电路后，无法将电压表示数调节到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请你帮他想一个解决问题的方法：</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78982" y="4255997"/>
            <a:ext cx="3744416"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cc158.jpg" descr="id:2147502357;FounderCES"/>
          <p:cNvPicPr/>
          <p:nvPr/>
        </p:nvPicPr>
        <p:blipFill>
          <a:blip r:embed="rId2"/>
          <a:stretch>
            <a:fillRect/>
          </a:stretch>
        </p:blipFill>
        <p:spPr>
          <a:xfrm>
            <a:off x="3430910" y="2065374"/>
            <a:ext cx="2328902" cy="2190623"/>
          </a:xfrm>
          <a:prstGeom prst="rect">
            <a:avLst/>
          </a:prstGeom>
        </p:spPr>
      </p:pic>
      <p:pic>
        <p:nvPicPr>
          <p:cNvPr id="5" name="cc159.jpg" descr="id:2147502364;FounderCES"/>
          <p:cNvPicPr/>
          <p:nvPr/>
        </p:nvPicPr>
        <p:blipFill>
          <a:blip r:embed="rId3"/>
          <a:stretch>
            <a:fillRect/>
          </a:stretch>
        </p:blipFill>
        <p:spPr>
          <a:xfrm>
            <a:off x="6167214" y="2083586"/>
            <a:ext cx="2808312" cy="2217907"/>
          </a:xfrm>
          <a:prstGeom prst="rect">
            <a:avLst/>
          </a:prstGeom>
        </p:spPr>
      </p:pic>
      <p:sp>
        <p:nvSpPr>
          <p:cNvPr id="6" name="矩形 5"/>
          <p:cNvSpPr/>
          <p:nvPr/>
        </p:nvSpPr>
        <p:spPr>
          <a:xfrm>
            <a:off x="8753863" y="849723"/>
            <a:ext cx="492443" cy="461665"/>
          </a:xfrm>
          <a:prstGeom prst="rect">
            <a:avLst/>
          </a:prstGeom>
        </p:spPr>
        <p:txBody>
          <a:bodyPr wrap="none">
            <a:spAutoFit/>
          </a:bodyPr>
          <a:lstStyle/>
          <a:p>
            <a:r>
              <a:rPr lang="en-US" altLang="zh-CN" sz="2400"/>
              <a:t>20</a:t>
            </a:r>
            <a:endParaRPr lang="zh-CN" altLang="en-US"/>
          </a:p>
        </p:txBody>
      </p:sp>
      <p:sp>
        <p:nvSpPr>
          <p:cNvPr id="8" name="矩形 7"/>
          <p:cNvSpPr/>
          <p:nvPr/>
        </p:nvSpPr>
        <p:spPr>
          <a:xfrm>
            <a:off x="529169" y="1905988"/>
            <a:ext cx="2350323" cy="461665"/>
          </a:xfrm>
          <a:prstGeom prst="rect">
            <a:avLst/>
          </a:prstGeom>
        </p:spPr>
        <p:txBody>
          <a:bodyPr wrap="none">
            <a:spAutoFit/>
          </a:bodyPr>
          <a:lstStyle/>
          <a:p>
            <a:r>
              <a:rPr lang="zh-CN" altLang="zh-CN" sz="2400">
                <a:cs typeface="Times New Roman" panose="02020603050405020304" pitchFamily="18" charset="0"/>
              </a:rPr>
              <a:t>大的滑动变阻器</a:t>
            </a:r>
            <a:endParaRPr lang="zh-CN" altLang="en-US"/>
          </a:p>
        </p:txBody>
      </p:sp>
      <p:sp>
        <p:nvSpPr>
          <p:cNvPr id="9" name="矩形 8"/>
          <p:cNvSpPr/>
          <p:nvPr/>
        </p:nvSpPr>
        <p:spPr>
          <a:xfrm>
            <a:off x="9741736" y="1357946"/>
            <a:ext cx="1731564" cy="461665"/>
          </a:xfrm>
          <a:prstGeom prst="rect">
            <a:avLst/>
          </a:prstGeom>
        </p:spPr>
        <p:txBody>
          <a:bodyPr wrap="none">
            <a:spAutoFit/>
          </a:bodyPr>
          <a:lstStyle/>
          <a:p>
            <a:r>
              <a:rPr lang="zh-CN" altLang="zh-CN" sz="2400">
                <a:cs typeface="Times New Roman" panose="02020603050405020304" pitchFamily="18" charset="0"/>
              </a:rPr>
              <a:t>换用阻值更</a:t>
            </a:r>
            <a:endParaRPr lang="zh-CN" altLang="en-US"/>
          </a:p>
        </p:txBody>
      </p:sp>
      <mc:AlternateContent xmlns:mc="http://schemas.openxmlformats.org/markup-compatibility/2006" xmlns:a14="http://schemas.microsoft.com/office/drawing/2010/main">
        <mc:Choice Requires="a14">
          <p:sp>
            <p:nvSpPr>
              <p:cNvPr id="10" name="矩形 9"/>
              <p:cNvSpPr/>
              <p:nvPr/>
            </p:nvSpPr>
            <p:spPr>
              <a:xfrm>
                <a:off x="360854" y="5089306"/>
                <a:ext cx="11485848" cy="1220014"/>
              </a:xfrm>
              <a:prstGeom prst="rect">
                <a:avLst/>
              </a:prstGeom>
            </p:spPr>
            <p:txBody>
              <a:bodyPr wrap="square">
                <a:spAutoFit/>
              </a:bodyPr>
              <a:lstStyle/>
              <a:p>
                <a:pPr lvl="0" algn="dist" eaLnBrk="1">
                  <a:lnSpc>
                    <a:spcPct val="150000"/>
                  </a:lnSpc>
                  <a:spcBef>
                    <a:spcPts val="0"/>
                  </a:spcBef>
                  <a:spcAft>
                    <a:spcPts val="0"/>
                  </a:spcAft>
                  <a:tabLst>
                    <a:tab pos="5645150" algn="l"/>
                    <a:tab pos="9862820" algn="l"/>
                  </a:tabLst>
                </a:pPr>
                <a:r>
                  <a:rPr lang="en-US" altLang="zh-CN" sz="2400" b="0" spc="-100">
                    <a:solidFill>
                      <a:srgbClr val="00AEEF"/>
                    </a:solidFill>
                    <a:latin typeface="黑体" panose="02010609060101010101" pitchFamily="49" charset="-122"/>
                    <a:cs typeface="Times New Roman" panose="02020603050405020304" pitchFamily="18" charset="0"/>
                  </a:rPr>
                  <a:t>[</a:t>
                </a:r>
                <a:r>
                  <a:rPr lang="zh-CN" altLang="zh-CN" sz="2400" b="0" spc="-100">
                    <a:solidFill>
                      <a:srgbClr val="00AEEF"/>
                    </a:solidFill>
                    <a:ea typeface="黑体" panose="02010609060101010101" pitchFamily="49" charset="-122"/>
                    <a:cs typeface="Times New Roman" panose="02020603050405020304" pitchFamily="18" charset="0"/>
                  </a:rPr>
                  <a:t>解析</a:t>
                </a:r>
                <a:r>
                  <a:rPr lang="en-US" altLang="zh-CN" sz="2400" b="0" spc="-100">
                    <a:solidFill>
                      <a:srgbClr val="00AEEF"/>
                    </a:solidFill>
                    <a:latin typeface="黑体" panose="02010609060101010101" pitchFamily="49" charset="-122"/>
                    <a:cs typeface="Times New Roman" panose="02020603050405020304" pitchFamily="18" charset="0"/>
                  </a:rPr>
                  <a:t>]</a:t>
                </a:r>
                <a:r>
                  <a:rPr lang="zh-CN" altLang="zh-CN" sz="2400" b="0" spc="-100">
                    <a:solidFill>
                      <a:srgbClr val="000000"/>
                    </a:solidFill>
                    <a:cs typeface="Times New Roman" panose="02020603050405020304" pitchFamily="18" charset="0"/>
                  </a:rPr>
                  <a:t>若电压表示数为</a:t>
                </a:r>
                <a:r>
                  <a:rPr lang="en-US" altLang="zh-CN" sz="2400" b="0" spc="-100">
                    <a:solidFill>
                      <a:srgbClr val="000000"/>
                    </a:solidFill>
                    <a:cs typeface="Times New Roman" panose="02020603050405020304" pitchFamily="18" charset="0"/>
                  </a:rPr>
                  <a:t>2 V</a:t>
                </a:r>
                <a:r>
                  <a:rPr lang="zh-CN" altLang="zh-CN" sz="2400" b="0" spc="-100">
                    <a:solidFill>
                      <a:srgbClr val="000000"/>
                    </a:solidFill>
                    <a:cs typeface="Times New Roman" panose="02020603050405020304" pitchFamily="18" charset="0"/>
                  </a:rPr>
                  <a:t>，根据串联电路电压的特点，滑动变阻器分得的电压为</a:t>
                </a:r>
                <a:r>
                  <a:rPr lang="en-US" altLang="zh-CN" sz="2400" b="0" i="1" spc="-100">
                    <a:solidFill>
                      <a:srgbClr val="000000"/>
                    </a:solidFill>
                    <a:cs typeface="Times New Roman" panose="02020603050405020304" pitchFamily="18" charset="0"/>
                  </a:rPr>
                  <a:t>U</a:t>
                </a:r>
                <a:r>
                  <a:rPr lang="zh-CN" altLang="zh-CN" sz="2400" b="0" spc="-100" baseline="-25000">
                    <a:solidFill>
                      <a:srgbClr val="000000"/>
                    </a:solidFill>
                    <a:cs typeface="Times New Roman" panose="02020603050405020304" pitchFamily="18" charset="0"/>
                  </a:rPr>
                  <a:t>滑</a:t>
                </a:r>
                <a:r>
                  <a:rPr lang="en-US" altLang="zh-CN" sz="2400" b="0" spc="-10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a:p>
                <a:pPr lvl="0" eaLnBrk="1">
                  <a:lnSpc>
                    <a:spcPct val="110000"/>
                  </a:lnSpc>
                  <a:spcBef>
                    <a:spcPts val="0"/>
                  </a:spcBef>
                  <a:spcAft>
                    <a:spcPts val="0"/>
                  </a:spcAft>
                  <a:tabLst>
                    <a:tab pos="5645150" algn="l"/>
                    <a:tab pos="9862820" algn="l"/>
                  </a:tabLst>
                </a:pPr>
                <a:r>
                  <a:rPr lang="en-US" altLang="zh-CN" sz="2400" b="0">
                    <a:solidFill>
                      <a:srgbClr val="000000"/>
                    </a:solidFill>
                    <a:cs typeface="Times New Roman" panose="02020603050405020304" pitchFamily="18" charset="0"/>
                  </a:rPr>
                  <a:t>6 V</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2 V</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4 V</a:t>
                </a:r>
                <a:r>
                  <a:rPr lang="zh-CN" altLang="zh-CN" sz="2400" b="0">
                    <a:solidFill>
                      <a:srgbClr val="000000"/>
                    </a:solidFill>
                    <a:cs typeface="Times New Roman" panose="02020603050405020304" pitchFamily="18" charset="0"/>
                  </a:rPr>
                  <a:t>，定值电阻的电压为滑动变阻器分得的电压的</a:t>
                </a:r>
                <a14:m>
                  <m:oMath xmlns:m="http://schemas.openxmlformats.org/officeDocument/2006/math">
                    <m:f>
                      <m:fPr>
                        <m:ctrlPr>
                          <a:rPr lang="zh-CN" altLang="zh-CN" sz="2400" b="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0">
                            <a:solidFill>
                              <a:srgbClr val="000000"/>
                            </a:solidFill>
                            <a:latin typeface="Cambria Math" panose="02040503050406030204" pitchFamily="18" charset="0"/>
                            <a:cs typeface="Times New Roman" panose="02020603050405020304" pitchFamily="18" charset="0"/>
                          </a:rPr>
                          <m:t>1</m:t>
                        </m:r>
                      </m:num>
                      <m:den>
                        <m:r>
                          <a:rPr lang="en-US" altLang="zh-CN" sz="2400" b="0">
                            <a:solidFill>
                              <a:srgbClr val="000000"/>
                            </a:solidFill>
                            <a:latin typeface="Cambria Math" panose="02040503050406030204" pitchFamily="18" charset="0"/>
                            <a:cs typeface="Times New Roman" panose="02020603050405020304" pitchFamily="18" charset="0"/>
                          </a:rPr>
                          <m:t>2</m:t>
                        </m:r>
                      </m:den>
                    </m:f>
                  </m:oMath>
                </a14:m>
                <a:r>
                  <a:rPr lang="zh-CN" altLang="zh-CN" sz="2400" b="0">
                    <a:solidFill>
                      <a:srgbClr val="000000"/>
                    </a:solidFill>
                    <a:cs typeface="Times New Roman" panose="02020603050405020304" pitchFamily="18" charset="0"/>
                  </a:rPr>
                  <a:t>，</a:t>
                </a:r>
                <a:endParaRPr lang="zh-CN" altLang="en-US"/>
              </a:p>
            </p:txBody>
          </p:sp>
        </mc:Choice>
        <mc:Fallback xmlns="">
          <p:sp>
            <p:nvSpPr>
              <p:cNvPr id="10" name="矩形 9"/>
              <p:cNvSpPr>
                <a:spLocks noRot="1" noChangeAspect="1" noMove="1" noResize="1" noEditPoints="1" noAdjustHandles="1" noChangeArrowheads="1" noChangeShapeType="1" noTextEdit="1"/>
              </p:cNvSpPr>
              <p:nvPr/>
            </p:nvSpPr>
            <p:spPr>
              <a:xfrm>
                <a:off x="360854" y="5089306"/>
                <a:ext cx="11485848" cy="1220014"/>
              </a:xfrm>
              <a:prstGeom prst="rect">
                <a:avLst/>
              </a:prstGeom>
              <a:blipFill rotWithShape="1">
                <a:blip r:embed="rId4"/>
                <a:stretch>
                  <a:fillRect l="-2" t="-34" r="1" b="49"/>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3072"/>
            <a:ext cx="11485848" cy="2308324"/>
          </a:xfrm>
        </p:spPr>
        <p:txBody>
          <a:bodyPr/>
          <a:lstStyle/>
          <a:p>
            <a:pPr lvl="0" algn="l">
              <a:spcAft>
                <a:spcPts val="0"/>
              </a:spcAft>
            </a:pPr>
            <a:r>
              <a:rPr lang="zh-CN" altLang="zh-CN">
                <a:solidFill>
                  <a:srgbClr val="000000"/>
                </a:solidFill>
                <a:cs typeface="Times New Roman" panose="02020603050405020304" pitchFamily="18" charset="0"/>
              </a:rPr>
              <a:t>将滑动变阻器的最大电阻连入电路中时，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对应的定值电阻的最大值为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的电阻接入电路后，闭合开关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，当滑动变阻器接入电路的阻值最大时，电压表的示数仍大于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，说明滑动变阻器分得的电压过小，即滑动变阻器的最大电阻过小</a:t>
            </a:r>
            <a:r>
              <a:rPr lang="zh-CN" altLang="zh-CN">
                <a:latin typeface="Times New Roman" panose="02020603050405020304" pitchFamily="18" charset="0"/>
                <a:ea typeface="宋体" panose="02010600030101010101" pitchFamily="2" charset="-122"/>
                <a:cs typeface="Times New Roman" panose="02020603050405020304" pitchFamily="18" charset="0"/>
              </a:rPr>
              <a:t>，解决问题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的方法是换用阻值更大的滑动变阻器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62958" y="5406315"/>
            <a:ext cx="3744416"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cc158.jpg" descr="id:2147502357;FounderCES"/>
          <p:cNvPicPr/>
          <p:nvPr/>
        </p:nvPicPr>
        <p:blipFill>
          <a:blip r:embed="rId2"/>
          <a:stretch>
            <a:fillRect/>
          </a:stretch>
        </p:blipFill>
        <p:spPr>
          <a:xfrm>
            <a:off x="3214886" y="3236675"/>
            <a:ext cx="2328902" cy="2190623"/>
          </a:xfrm>
          <a:prstGeom prst="rect">
            <a:avLst/>
          </a:prstGeom>
        </p:spPr>
      </p:pic>
      <p:pic>
        <p:nvPicPr>
          <p:cNvPr id="5" name="cc159.jpg" descr="id:2147502364;FounderCES"/>
          <p:cNvPicPr/>
          <p:nvPr/>
        </p:nvPicPr>
        <p:blipFill>
          <a:blip r:embed="rId3"/>
          <a:stretch>
            <a:fillRect/>
          </a:stretch>
        </p:blipFill>
        <p:spPr>
          <a:xfrm>
            <a:off x="5951190" y="3233904"/>
            <a:ext cx="2808312" cy="221790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6741"/>
            <a:ext cx="11485848" cy="452431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枣庄中考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）常用智能手机是通过指纹开关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或密码开关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来解锁的，若其中任何一种方式解锁失败后，锁定开关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均会断开而暂停手机解锁功能，开关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将在一段时间后自动闭合而恢复解锁功能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若用灯泡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发光模拟手机解锁成功，则图中符合要求的模拟电路是（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254a.jpg" descr="id:2147502203;FounderCES"/>
          <p:cNvPicPr/>
          <p:nvPr/>
        </p:nvPicPr>
        <p:blipFill>
          <a:blip r:embed="rId2"/>
          <a:stretch>
            <a:fillRect/>
          </a:stretch>
        </p:blipFill>
        <p:spPr>
          <a:xfrm>
            <a:off x="835624" y="2921646"/>
            <a:ext cx="1661968" cy="1723433"/>
          </a:xfrm>
          <a:prstGeom prst="rect">
            <a:avLst/>
          </a:prstGeom>
        </p:spPr>
      </p:pic>
      <p:pic>
        <p:nvPicPr>
          <p:cNvPr id="4" name="gyc254b.jpg" descr="id:2147502210;FounderCES"/>
          <p:cNvPicPr/>
          <p:nvPr/>
        </p:nvPicPr>
        <p:blipFill>
          <a:blip r:embed="rId3"/>
          <a:stretch>
            <a:fillRect/>
          </a:stretch>
        </p:blipFill>
        <p:spPr>
          <a:xfrm>
            <a:off x="3502918" y="3310894"/>
            <a:ext cx="2090266" cy="1334185"/>
          </a:xfrm>
          <a:prstGeom prst="rect">
            <a:avLst/>
          </a:prstGeom>
        </p:spPr>
      </p:pic>
      <p:pic>
        <p:nvPicPr>
          <p:cNvPr id="5" name="gyc254c.jpg" descr="id:2147502217;FounderCES"/>
          <p:cNvPicPr/>
          <p:nvPr/>
        </p:nvPicPr>
        <p:blipFill>
          <a:blip r:embed="rId4"/>
          <a:stretch>
            <a:fillRect/>
          </a:stretch>
        </p:blipFill>
        <p:spPr>
          <a:xfrm>
            <a:off x="6304493" y="3310894"/>
            <a:ext cx="2238985" cy="1299422"/>
          </a:xfrm>
          <a:prstGeom prst="rect">
            <a:avLst/>
          </a:prstGeom>
        </p:spPr>
      </p:pic>
      <p:pic>
        <p:nvPicPr>
          <p:cNvPr id="6" name="gyc254d.jpg" descr="id:2147502224;FounderCES"/>
          <p:cNvPicPr/>
          <p:nvPr/>
        </p:nvPicPr>
        <p:blipFill>
          <a:blip r:embed="rId5"/>
          <a:stretch>
            <a:fillRect/>
          </a:stretch>
        </p:blipFill>
        <p:spPr>
          <a:xfrm>
            <a:off x="9162672" y="2876787"/>
            <a:ext cx="1991910" cy="1733529"/>
          </a:xfrm>
          <a:prstGeom prst="rect">
            <a:avLst/>
          </a:prstGeom>
        </p:spPr>
      </p:pic>
      <p:sp>
        <p:nvSpPr>
          <p:cNvPr id="7" name="矩形 6"/>
          <p:cNvSpPr/>
          <p:nvPr/>
        </p:nvSpPr>
        <p:spPr>
          <a:xfrm>
            <a:off x="3612430" y="2448346"/>
            <a:ext cx="407484" cy="461665"/>
          </a:xfrm>
          <a:prstGeom prst="rect">
            <a:avLst/>
          </a:prstGeom>
        </p:spPr>
        <p:txBody>
          <a:bodyPr wrap="none">
            <a:spAutoFit/>
          </a:bodyPr>
          <a:lstStyle/>
          <a:p>
            <a:r>
              <a:rPr lang="en-US" altLang="zh-CN" sz="2400"/>
              <a:t>D</a:t>
            </a:r>
            <a:endParaRPr lang="zh-CN" altLang="en-US"/>
          </a:p>
        </p:txBody>
      </p:sp>
      <p:sp>
        <p:nvSpPr>
          <p:cNvPr id="8" name="内容占位符 2"/>
          <p:cNvSpPr txBox="1"/>
          <p:nvPr/>
        </p:nvSpPr>
        <p:spPr bwMode="auto">
          <a:xfrm>
            <a:off x="360854" y="4927361"/>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由题意可知，指纹开关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或密码开关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均可以解锁，锁定开关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断开时暂停手机解锁功能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，则指纹开关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和密码开关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可以独立工作、互不影响，即为并联，且锁</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定开关</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位于干路，然后与灯泡、电源组成电路，结合选项电路图可知，</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符合要求</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综合解答题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宿迁中考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）新房装修时，工人经常用普通量角器测</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量一些角度，不方便</a:t>
            </a:r>
            <a:r>
              <a:rPr lang="zh-CN"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读数</a:t>
            </a:r>
            <a:r>
              <a:rPr lang="en-US" altLang="zh-CN" spc="7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7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小明根据所学的知识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设计了电子量</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角器，电路如图所示，电流表的测量范围为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半圆弧电阻</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，金属滑片</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为半径，与半圆弧接触良好，接入电路的电阻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与指针旋</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转角度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成正比，电源电压恒为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为电阻箱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旋转至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处，调节</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的阻值，使电路中电流为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）求电阻箱接入电路的阻值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373891" y="3429000"/>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65.jpg" descr="id:2147502379;FounderCES"/>
          <p:cNvPicPr/>
          <p:nvPr/>
        </p:nvPicPr>
        <p:blipFill>
          <a:blip r:embed="rId2"/>
          <a:stretch>
            <a:fillRect/>
          </a:stretch>
        </p:blipFill>
        <p:spPr>
          <a:xfrm>
            <a:off x="8687494" y="1484784"/>
            <a:ext cx="3096344" cy="2037918"/>
          </a:xfrm>
          <a:prstGeom prst="rect">
            <a:avLst/>
          </a:prstGeom>
        </p:spPr>
      </p:pic>
      <p:sp>
        <p:nvSpPr>
          <p:cNvPr id="5" name="矩形 4"/>
          <p:cNvSpPr/>
          <p:nvPr/>
        </p:nvSpPr>
        <p:spPr>
          <a:xfrm>
            <a:off x="382148" y="5793590"/>
            <a:ext cx="816249" cy="461665"/>
          </a:xfrm>
          <a:prstGeom prst="rect">
            <a:avLst/>
          </a:prstGeom>
        </p:spPr>
        <p:txBody>
          <a:bodyPr wrap="none">
            <a:spAutoFit/>
          </a:bodyPr>
          <a:lstStyle/>
          <a:p>
            <a:r>
              <a:rPr lang="en-US" altLang="zh-CN" sz="2400"/>
              <a:t>10 Ω</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67941"/>
                <a:ext cx="11485848" cy="1785810"/>
              </a:xfrm>
            </p:spPr>
            <p:txBody>
              <a:bodyPr/>
              <a:lstStyle/>
              <a:p>
                <a:pPr algn="dist"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旋转至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处时，圆弧电阻接入电路的阻值为零，此时只有</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接入电路，已知此时电路中电流为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，根据欧姆定律可得，电阻箱接入电路的阻值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467941"/>
                <a:ext cx="11485848" cy="1785810"/>
              </a:xfrm>
              <a:blipFill rotWithShape="1">
                <a:blip r:embed="rId2"/>
                <a:stretch>
                  <a:fillRect l="-2" t="-26" r="1" b="1"/>
                </a:stretch>
              </a:blipFill>
            </p:spPr>
            <p:txBody>
              <a:bodyPr/>
              <a:lstStyle/>
              <a:p>
                <a:r>
                  <a:rPr lang="zh-CN" altLang="en-US">
                    <a:noFill/>
                  </a:rPr>
                  <a:t> </a:t>
                </a:r>
              </a:p>
            </p:txBody>
          </p:sp>
        </mc:Fallback>
      </mc:AlternateContent>
      <p:sp>
        <p:nvSpPr>
          <p:cNvPr id="4" name="矩形 3"/>
          <p:cNvSpPr/>
          <p:nvPr/>
        </p:nvSpPr>
        <p:spPr>
          <a:xfrm>
            <a:off x="5125419" y="4654877"/>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yc265.jpg" descr="id:2147502379;FounderCES"/>
          <p:cNvPicPr/>
          <p:nvPr/>
        </p:nvPicPr>
        <p:blipFill>
          <a:blip r:embed="rId3"/>
          <a:stretch>
            <a:fillRect/>
          </a:stretch>
        </p:blipFill>
        <p:spPr>
          <a:xfrm>
            <a:off x="4439022" y="2710661"/>
            <a:ext cx="3096344" cy="2037918"/>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8062"/>
            <a:ext cx="11485848" cy="64633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，求此时电压表示数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51590" y="3276993"/>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65.jpg" descr="id:2147502379;FounderCES"/>
          <p:cNvPicPr/>
          <p:nvPr/>
        </p:nvPicPr>
        <p:blipFill>
          <a:blip r:embed="rId2">
            <a:clrChange>
              <a:clrFrom>
                <a:srgbClr val="FFFFFF"/>
              </a:clrFrom>
              <a:clrTo>
                <a:srgbClr val="FFFFFF">
                  <a:alpha val="0"/>
                </a:srgbClr>
              </a:clrTo>
            </a:clrChange>
          </a:blip>
          <a:stretch>
            <a:fillRect/>
          </a:stretch>
        </p:blipFill>
        <p:spPr>
          <a:xfrm>
            <a:off x="8750358" y="1348062"/>
            <a:ext cx="3096344" cy="2037918"/>
          </a:xfrm>
          <a:prstGeom prst="rect">
            <a:avLst/>
          </a:prstGeom>
        </p:spPr>
      </p:pic>
      <p:sp>
        <p:nvSpPr>
          <p:cNvPr id="5" name="矩形 4"/>
          <p:cNvSpPr/>
          <p:nvPr/>
        </p:nvSpPr>
        <p:spPr>
          <a:xfrm>
            <a:off x="550590" y="1994393"/>
            <a:ext cx="632737" cy="461665"/>
          </a:xfrm>
          <a:prstGeom prst="rect">
            <a:avLst/>
          </a:prstGeom>
        </p:spPr>
        <p:txBody>
          <a:bodyPr wrap="none">
            <a:spAutoFit/>
          </a:bodyPr>
          <a:lstStyle/>
          <a:p>
            <a:r>
              <a:rPr lang="en-US" altLang="zh-CN" sz="2400"/>
              <a:t>3 V</a:t>
            </a:r>
            <a:endParaRPr lang="zh-CN" altLang="en-US"/>
          </a:p>
        </p:txBody>
      </p:sp>
      <p:sp>
        <p:nvSpPr>
          <p:cNvPr id="6" name="内容占位符 1"/>
          <p:cNvSpPr txBox="1"/>
          <p:nvPr/>
        </p:nvSpPr>
        <p:spPr bwMode="auto">
          <a:xfrm>
            <a:off x="360854" y="2510894"/>
            <a:ext cx="8389504"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由题图知，电阻箱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与圆弧电阻串联，电压表测圆弧电阻两端的电压，电流表测电路中的电流，调节</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，根据串联电路的电压特点可得，此时电压表的示数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822"/>
            <a:ext cx="8182624" cy="576248"/>
          </a:xfrm>
        </p:spPr>
        <p:txBody>
          <a:bodyPr/>
          <a:lstStyle/>
          <a:p>
            <a:pPr hangingPunct="0">
              <a:spcAft>
                <a:spcPts val="0"/>
              </a:spcAft>
              <a:tabLst>
                <a:tab pos="5941060" algn="l"/>
              </a:tabLst>
            </a:pP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）为能满足测量</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的要求，重新调节电阻箱</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，求满足要求的</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的最小阻值</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79582" y="3426618"/>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65.jpg" descr="id:2147502379;FounderCES"/>
          <p:cNvPicPr/>
          <p:nvPr/>
        </p:nvPicPr>
        <p:blipFill>
          <a:blip r:embed="rId2"/>
          <a:stretch>
            <a:fillRect/>
          </a:stretch>
        </p:blipFill>
        <p:spPr>
          <a:xfrm>
            <a:off x="8543478" y="1338386"/>
            <a:ext cx="3303224" cy="2174080"/>
          </a:xfrm>
          <a:prstGeom prst="rect">
            <a:avLst/>
          </a:prstGeom>
        </p:spPr>
      </p:pic>
      <p:sp>
        <p:nvSpPr>
          <p:cNvPr id="5" name="矩形 4"/>
          <p:cNvSpPr/>
          <p:nvPr/>
        </p:nvSpPr>
        <p:spPr>
          <a:xfrm>
            <a:off x="478582" y="2452271"/>
            <a:ext cx="816249" cy="461665"/>
          </a:xfrm>
          <a:prstGeom prst="rect">
            <a:avLst/>
          </a:prstGeom>
        </p:spPr>
        <p:txBody>
          <a:bodyPr wrap="none">
            <a:spAutoFit/>
          </a:bodyPr>
          <a:lstStyle/>
          <a:p>
            <a:r>
              <a:rPr lang="en-US" altLang="zh-CN" sz="2400"/>
              <a:t>20 Ω</a:t>
            </a:r>
            <a:endParaRPr lang="zh-CN" altLang="en-US"/>
          </a:p>
        </p:txBody>
      </p:sp>
      <mc:AlternateContent xmlns:mc="http://schemas.openxmlformats.org/markup-compatibility/2006" xmlns:a14="http://schemas.microsoft.com/office/drawing/2010/main">
        <mc:Choice Requires="a14">
          <p:sp>
            <p:nvSpPr>
              <p:cNvPr id="6" name="矩形 5"/>
              <p:cNvSpPr/>
              <p:nvPr/>
            </p:nvSpPr>
            <p:spPr>
              <a:xfrm>
                <a:off x="360854" y="3002885"/>
                <a:ext cx="8182624" cy="2226315"/>
              </a:xfrm>
              <a:prstGeom prst="rect">
                <a:avLst/>
              </a:prstGeom>
            </p:spPr>
            <p:txBody>
              <a:bodyPr wrap="square">
                <a:spAutoFit/>
              </a:bodyPr>
              <a:lstStyle/>
              <a:p>
                <a:pPr lvl="0" algn="dist" eaLnBrk="1">
                  <a:lnSpc>
                    <a:spcPct val="110000"/>
                  </a:lnSpc>
                  <a:spcBef>
                    <a:spcPts val="0"/>
                  </a:spcBef>
                  <a:spcAft>
                    <a:spcPts val="0"/>
                  </a:spcAft>
                  <a:tabLst>
                    <a:tab pos="5645150" algn="l"/>
                    <a:tab pos="9862820" algn="l"/>
                  </a:tabLst>
                </a:pP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AEEF"/>
                    </a:solidFill>
                    <a:ea typeface="黑体" panose="02010609060101010101" pitchFamily="49" charset="-122"/>
                    <a:cs typeface="Times New Roman" panose="02020603050405020304" pitchFamily="18" charset="0"/>
                  </a:rPr>
                  <a:t>解析</a:t>
                </a: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设圆弧电阻的最大阻值为</a:t>
                </a:r>
                <a:r>
                  <a:rPr lang="en-US" altLang="zh-CN" sz="2400" b="0" i="1">
                    <a:solidFill>
                      <a:srgbClr val="000000"/>
                    </a:solidFill>
                    <a:cs typeface="Times New Roman" panose="02020603050405020304" pitchFamily="18" charset="0"/>
                  </a:rPr>
                  <a:t>R</a:t>
                </a:r>
                <a:r>
                  <a:rPr lang="zh-CN" altLang="zh-CN" sz="2400" b="0" baseline="-25000">
                    <a:solidFill>
                      <a:srgbClr val="000000"/>
                    </a:solidFill>
                    <a:cs typeface="Times New Roman" panose="02020603050405020304" pitchFamily="18" charset="0"/>
                  </a:rPr>
                  <a:t>滑大</a:t>
                </a:r>
                <a:r>
                  <a:rPr lang="zh-CN" altLang="zh-CN" sz="2400" b="0">
                    <a:solidFill>
                      <a:srgbClr val="000000"/>
                    </a:solidFill>
                    <a:cs typeface="Times New Roman" panose="02020603050405020304" pitchFamily="18" charset="0"/>
                  </a:rPr>
                  <a:t>，调节</a:t>
                </a:r>
                <a:r>
                  <a:rPr lang="en-US" altLang="zh-CN" sz="2400" b="0" i="1">
                    <a:solidFill>
                      <a:srgbClr val="000000"/>
                    </a:solidFill>
                    <a:cs typeface="Times New Roman" panose="02020603050405020304" pitchFamily="18" charset="0"/>
                  </a:rPr>
                  <a:t>θ</a:t>
                </a:r>
                <a:r>
                  <a:rPr lang="zh-CN" altLang="zh-CN" sz="2400" b="0">
                    <a:solidFill>
                      <a:srgbClr val="000000"/>
                    </a:solidFill>
                    <a:cs typeface="Times New Roman" panose="02020603050405020304" pitchFamily="18" charset="0"/>
                  </a:rPr>
                  <a:t>为</a:t>
                </a:r>
                <a:r>
                  <a:rPr lang="en-US" altLang="zh-CN" sz="2400" b="0">
                    <a:solidFill>
                      <a:srgbClr val="000000"/>
                    </a:solidFill>
                    <a:cs typeface="Times New Roman" panose="02020603050405020304" pitchFamily="18" charset="0"/>
                  </a:rPr>
                  <a:t>90</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接入电路的电阻为</a:t>
                </a:r>
                <a14:m>
                  <m:oMath xmlns:m="http://schemas.openxmlformats.org/officeDocument/2006/math">
                    <m:f>
                      <m:fPr>
                        <m:ctrlPr>
                          <a:rPr lang="zh-CN" altLang="zh-CN" sz="2400" b="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0">
                            <a:solidFill>
                              <a:srgbClr val="000000"/>
                            </a:solidFill>
                            <a:latin typeface="Cambria Math" panose="02040503050406030204" pitchFamily="18" charset="0"/>
                            <a:cs typeface="Times New Roman" panose="02020603050405020304" pitchFamily="18" charset="0"/>
                          </a:rPr>
                          <m:t>1</m:t>
                        </m:r>
                      </m:num>
                      <m:den>
                        <m:r>
                          <a:rPr lang="en-US" altLang="zh-CN" sz="2400" b="0">
                            <a:solidFill>
                              <a:srgbClr val="000000"/>
                            </a:solidFill>
                            <a:latin typeface="Cambria Math" panose="02040503050406030204" pitchFamily="18" charset="0"/>
                            <a:cs typeface="Times New Roman" panose="02020603050405020304" pitchFamily="18" charset="0"/>
                          </a:rPr>
                          <m:t>2</m:t>
                        </m:r>
                      </m:den>
                    </m:f>
                  </m:oMath>
                </a14:m>
                <a:r>
                  <a:rPr lang="en-US" altLang="zh-CN" sz="2400" b="0" i="1">
                    <a:solidFill>
                      <a:srgbClr val="000000"/>
                    </a:solidFill>
                    <a:cs typeface="Times New Roman" panose="02020603050405020304" pitchFamily="18" charset="0"/>
                  </a:rPr>
                  <a:t>R</a:t>
                </a:r>
                <a:r>
                  <a:rPr lang="zh-CN" altLang="zh-CN" sz="2400" b="0" baseline="-25000">
                    <a:solidFill>
                      <a:srgbClr val="000000"/>
                    </a:solidFill>
                    <a:cs typeface="Times New Roman" panose="02020603050405020304" pitchFamily="18" charset="0"/>
                  </a:rPr>
                  <a:t>滑大</a:t>
                </a:r>
                <a:r>
                  <a:rPr lang="zh-CN" altLang="zh-CN" sz="2400" b="0">
                    <a:solidFill>
                      <a:srgbClr val="000000"/>
                    </a:solidFill>
                    <a:cs typeface="Times New Roman" panose="02020603050405020304" pitchFamily="18" charset="0"/>
                  </a:rPr>
                  <a:t>，此时电路的总电阻</a:t>
                </a:r>
                <a:r>
                  <a:rPr lang="en-US" altLang="zh-CN" sz="2400" b="0" i="1">
                    <a:solidFill>
                      <a:srgbClr val="000000"/>
                    </a:solidFill>
                    <a:cs typeface="Times New Roman" panose="02020603050405020304" pitchFamily="18" charset="0"/>
                  </a:rPr>
                  <a:t>R</a:t>
                </a:r>
                <a:r>
                  <a:rPr lang="zh-CN" altLang="zh-CN" sz="2400" b="0" baseline="-25000">
                    <a:solidFill>
                      <a:srgbClr val="000000"/>
                    </a:solidFill>
                    <a:cs typeface="Times New Roman" panose="02020603050405020304" pitchFamily="18" charset="0"/>
                  </a:rPr>
                  <a:t>总</a:t>
                </a:r>
                <a:r>
                  <a:rPr lang="zh-CN" altLang="zh-CN" sz="2400" b="0">
                    <a:solidFill>
                      <a:srgbClr val="000000"/>
                    </a:solidFill>
                    <a:cs typeface="Times New Roman" panose="02020603050405020304" pitchFamily="18" charset="0"/>
                  </a:rPr>
                  <a:t>＝</a:t>
                </a:r>
                <a14:m>
                  <m:oMath xmlns:m="http://schemas.openxmlformats.org/officeDocument/2006/math">
                    <m:f>
                      <m:fPr>
                        <m:ctrlPr>
                          <a:rPr lang="zh-CN" altLang="zh-CN" sz="2400" b="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0" i="1">
                            <a:solidFill>
                              <a:srgbClr val="000000"/>
                            </a:solidFill>
                            <a:latin typeface="Cambria Math" panose="02040503050406030204" pitchFamily="18" charset="0"/>
                            <a:cs typeface="Times New Roman" panose="02020603050405020304" pitchFamily="18" charset="0"/>
                          </a:rPr>
                          <m:t>𝑈</m:t>
                        </m:r>
                      </m:num>
                      <m:den>
                        <m:r>
                          <a:rPr lang="en-US" altLang="zh-CN" sz="2400" b="0" i="1">
                            <a:solidFill>
                              <a:srgbClr val="000000"/>
                            </a:solidFill>
                            <a:latin typeface="Cambria Math" panose="02040503050406030204" pitchFamily="18" charset="0"/>
                            <a:cs typeface="Times New Roman" panose="02020603050405020304" pitchFamily="18" charset="0"/>
                          </a:rPr>
                          <m:t>𝐼</m:t>
                        </m:r>
                        <m:r>
                          <m:rPr>
                            <m:nor/>
                          </m:rPr>
                          <a:rPr lang="en-US" altLang="zh-CN" sz="2400" b="0" i="1">
                            <a:solidFill>
                              <a:srgbClr val="000000"/>
                            </a:solidFill>
                            <a:latin typeface="Cambria Math" panose="02040503050406030204" pitchFamily="18" charset="0"/>
                            <a:cs typeface="Times New Roman" panose="02020603050405020304" pitchFamily="18" charset="0"/>
                          </a:rPr>
                          <m:t>′</m:t>
                        </m:r>
                      </m:den>
                    </m:f>
                  </m:oMath>
                </a14:m>
                <a:r>
                  <a:rPr lang="zh-CN" altLang="zh-CN" sz="2400" b="0">
                    <a:solidFill>
                      <a:srgbClr val="000000"/>
                    </a:solidFill>
                    <a:cs typeface="Times New Roman" panose="02020603050405020304" pitchFamily="18" charset="0"/>
                  </a:rPr>
                  <a:t>＝</a:t>
                </a:r>
                <a14:m>
                  <m:oMath xmlns:m="http://schemas.openxmlformats.org/officeDocument/2006/math">
                    <m:f>
                      <m:fPr>
                        <m:ctrlPr>
                          <a:rPr lang="zh-CN" altLang="zh-CN" sz="2400" b="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0">
                            <a:solidFill>
                              <a:srgbClr val="000000"/>
                            </a:solidFill>
                            <a:latin typeface="Cambria Math" panose="02040503050406030204" pitchFamily="18" charset="0"/>
                            <a:cs typeface="Times New Roman" panose="02020603050405020304" pitchFamily="18" charset="0"/>
                          </a:rPr>
                          <m:t>6</m:t>
                        </m:r>
                        <m:r>
                          <m:rPr>
                            <m:sty m:val="p"/>
                          </m:rPr>
                          <a:rPr lang="en-US" altLang="zh-CN" sz="2400" b="0">
                            <a:solidFill>
                              <a:srgbClr val="000000"/>
                            </a:solidFill>
                            <a:latin typeface="Cambria Math" panose="02040503050406030204" pitchFamily="18" charset="0"/>
                            <a:cs typeface="Times New Roman" panose="02020603050405020304" pitchFamily="18" charset="0"/>
                          </a:rPr>
                          <m:t>V</m:t>
                        </m:r>
                      </m:num>
                      <m:den>
                        <m:r>
                          <a:rPr lang="en-US" altLang="zh-CN" sz="2400" b="0">
                            <a:solidFill>
                              <a:srgbClr val="000000"/>
                            </a:solidFill>
                            <a:latin typeface="Cambria Math" panose="02040503050406030204" pitchFamily="18" charset="0"/>
                            <a:cs typeface="Times New Roman" panose="02020603050405020304" pitchFamily="18" charset="0"/>
                          </a:rPr>
                          <m:t>0</m:t>
                        </m:r>
                        <m:r>
                          <m:rPr>
                            <m:nor/>
                          </m:rPr>
                          <a:rPr lang="en-US" altLang="zh-CN" sz="2400" b="0">
                            <a:solidFill>
                              <a:srgbClr val="000000"/>
                            </a:solidFill>
                            <a:latin typeface="+mj-lt"/>
                            <a:cs typeface="Times New Roman" panose="02020603050405020304" pitchFamily="18" charset="0"/>
                          </a:rPr>
                          <m:t>.</m:t>
                        </m:r>
                        <m:r>
                          <a:rPr lang="en-US" altLang="zh-CN" sz="2400" b="0">
                            <a:solidFill>
                              <a:srgbClr val="000000"/>
                            </a:solidFill>
                            <a:latin typeface="Cambria Math" panose="02040503050406030204" pitchFamily="18" charset="0"/>
                            <a:cs typeface="Times New Roman" panose="02020603050405020304" pitchFamily="18" charset="0"/>
                          </a:rPr>
                          <m:t>3</m:t>
                        </m:r>
                        <m:r>
                          <m:rPr>
                            <m:sty m:val="p"/>
                          </m:rPr>
                          <a:rPr lang="en-US" altLang="zh-CN" sz="2400" b="0">
                            <a:solidFill>
                              <a:srgbClr val="000000"/>
                            </a:solidFill>
                            <a:latin typeface="Cambria Math" panose="02040503050406030204" pitchFamily="18" charset="0"/>
                            <a:cs typeface="Times New Roman" panose="02020603050405020304" pitchFamily="18" charset="0"/>
                          </a:rPr>
                          <m:t>A</m:t>
                        </m:r>
                      </m:den>
                    </m:f>
                  </m:oMath>
                </a14:m>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20 Ω</a:t>
                </a:r>
                <a:r>
                  <a:rPr lang="zh-CN" altLang="zh-CN" sz="2400" b="0">
                    <a:solidFill>
                      <a:srgbClr val="000000"/>
                    </a:solidFill>
                    <a:cs typeface="Times New Roman" panose="02020603050405020304" pitchFamily="18" charset="0"/>
                  </a:rPr>
                  <a:t>，由串联电路的电阻特点可知接入电路的阻值</a:t>
                </a:r>
                <a14:m>
                  <m:oMath xmlns:m="http://schemas.openxmlformats.org/officeDocument/2006/math">
                    <m:f>
                      <m:fPr>
                        <m:ctrlPr>
                          <a:rPr lang="zh-CN" altLang="zh-CN" sz="2400" b="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0">
                            <a:solidFill>
                              <a:srgbClr val="000000"/>
                            </a:solidFill>
                            <a:latin typeface="Cambria Math" panose="02040503050406030204" pitchFamily="18" charset="0"/>
                            <a:cs typeface="Times New Roman" panose="02020603050405020304" pitchFamily="18" charset="0"/>
                          </a:rPr>
                          <m:t>1</m:t>
                        </m:r>
                      </m:num>
                      <m:den>
                        <m:r>
                          <a:rPr lang="en-US" altLang="zh-CN" sz="2400" b="0">
                            <a:solidFill>
                              <a:srgbClr val="000000"/>
                            </a:solidFill>
                            <a:latin typeface="Cambria Math" panose="02040503050406030204" pitchFamily="18" charset="0"/>
                            <a:cs typeface="Times New Roman" panose="02020603050405020304" pitchFamily="18" charset="0"/>
                          </a:rPr>
                          <m:t>2</m:t>
                        </m:r>
                      </m:den>
                    </m:f>
                  </m:oMath>
                </a14:m>
                <a:r>
                  <a:rPr lang="en-US" altLang="zh-CN" sz="2400" b="0" i="1">
                    <a:solidFill>
                      <a:srgbClr val="000000"/>
                    </a:solidFill>
                    <a:cs typeface="Times New Roman" panose="02020603050405020304" pitchFamily="18" charset="0"/>
                  </a:rPr>
                  <a:t>R</a:t>
                </a:r>
                <a:r>
                  <a:rPr lang="zh-CN" altLang="zh-CN" sz="2400" b="0" baseline="-25000">
                    <a:solidFill>
                      <a:srgbClr val="000000"/>
                    </a:solidFill>
                    <a:cs typeface="Times New Roman" panose="02020603050405020304" pitchFamily="18" charset="0"/>
                  </a:rPr>
                  <a:t>滑大</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R</a:t>
                </a:r>
                <a:r>
                  <a:rPr lang="zh-CN" altLang="zh-CN" sz="2400" b="0" baseline="-25000">
                    <a:solidFill>
                      <a:srgbClr val="000000"/>
                    </a:solidFill>
                    <a:cs typeface="Times New Roman" panose="02020603050405020304" pitchFamily="18" charset="0"/>
                  </a:rPr>
                  <a:t>总</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0</a:t>
                </a:r>
              </a:p>
              <a:p>
                <a:pPr lvl="0" algn="just" eaLnBrk="1">
                  <a:lnSpc>
                    <a:spcPct val="150000"/>
                  </a:lnSpc>
                  <a:spcBef>
                    <a:spcPts val="0"/>
                  </a:spcBef>
                  <a:spcAft>
                    <a:spcPts val="0"/>
                  </a:spcAft>
                  <a:tabLst>
                    <a:tab pos="5645150" algn="l"/>
                    <a:tab pos="9862820" algn="l"/>
                  </a:tabLst>
                </a:pP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20 Ω</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10 Ω</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10 Ω</a:t>
                </a:r>
                <a:r>
                  <a:rPr lang="zh-CN" altLang="zh-CN" sz="2400" b="0">
                    <a:solidFill>
                      <a:srgbClr val="000000"/>
                    </a:solidFill>
                    <a:cs typeface="Times New Roman" panose="02020603050405020304" pitchFamily="18" charset="0"/>
                  </a:rPr>
                  <a:t>，则</a:t>
                </a:r>
                <a:r>
                  <a:rPr lang="en-US" altLang="zh-CN" sz="2400" b="0" i="1">
                    <a:solidFill>
                      <a:srgbClr val="000000"/>
                    </a:solidFill>
                    <a:cs typeface="Times New Roman" panose="02020603050405020304" pitchFamily="18" charset="0"/>
                  </a:rPr>
                  <a:t>R</a:t>
                </a:r>
                <a:r>
                  <a:rPr lang="zh-CN" altLang="zh-CN" sz="2400" b="0" baseline="-25000">
                    <a:solidFill>
                      <a:srgbClr val="000000"/>
                    </a:solidFill>
                    <a:cs typeface="Times New Roman" panose="02020603050405020304" pitchFamily="18" charset="0"/>
                  </a:rPr>
                  <a:t>滑大</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20 Ω</a:t>
                </a:r>
                <a:r>
                  <a:rPr lang="zh-CN" altLang="zh-CN" sz="2400" b="0">
                    <a:solidFill>
                      <a:srgbClr val="000000"/>
                    </a:solidFill>
                    <a:cs typeface="Times New Roman" panose="02020603050405020304" pitchFamily="18" charset="0"/>
                  </a:rPr>
                  <a:t>；由题图知，</a:t>
                </a:r>
                <a:endParaRPr lang="zh-CN" altLang="en-US"/>
              </a:p>
            </p:txBody>
          </p:sp>
        </mc:Choice>
        <mc:Fallback xmlns="">
          <p:sp>
            <p:nvSpPr>
              <p:cNvPr id="6" name="矩形 5"/>
              <p:cNvSpPr>
                <a:spLocks noRot="1" noChangeAspect="1" noMove="1" noResize="1" noEditPoints="1" noAdjustHandles="1" noChangeArrowheads="1" noChangeShapeType="1" noTextEdit="1"/>
              </p:cNvSpPr>
              <p:nvPr/>
            </p:nvSpPr>
            <p:spPr>
              <a:xfrm>
                <a:off x="360854" y="3002885"/>
                <a:ext cx="8182624" cy="2226315"/>
              </a:xfrm>
              <a:prstGeom prst="rect">
                <a:avLst/>
              </a:prstGeom>
              <a:blipFill rotWithShape="1">
                <a:blip r:embed="rId3"/>
                <a:stretch>
                  <a:fillRect l="-2" t="-27" r="2" b="-3025"/>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所测角度越大，半圆弧电阻接入电路的阻值越大，由串联分压的规律可知半圆弧电阻分得的电压越大（</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即电压表示数越大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），则电阻箱分得的电压越小；当电压表的示数为最大值</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时，由串联电路的电压特点可知，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的最小电压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；因为两者的电压相等，所以根据串联分压的规律可知电阻箱的最小阻值与圆弧电阻的最大阻值相等，即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235753" y="5734997"/>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yc265.jpg" descr="id:2147502379;FounderCES"/>
          <p:cNvPicPr/>
          <p:nvPr/>
        </p:nvPicPr>
        <p:blipFill>
          <a:blip r:embed="rId2"/>
          <a:stretch>
            <a:fillRect/>
          </a:stretch>
        </p:blipFill>
        <p:spPr>
          <a:xfrm>
            <a:off x="4222998" y="3501008"/>
            <a:ext cx="3456384" cy="227488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23754"/>
            <a:ext cx="11485848" cy="3416320"/>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如图所示为部分物质的原子核对核外电子束缚能力强弱情况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毛皮与梳子摩擦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梳子会得到电子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棉花与毛衣摩擦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毛衣会带负电荷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纸与梳子摩擦最容易发生电荷转移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梳子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橡皮筋都是导体</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11430" y="3548827"/>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cc150.jpg" descr="id:2147502231;FounderCES"/>
          <p:cNvPicPr/>
          <p:nvPr/>
        </p:nvPicPr>
        <p:blipFill>
          <a:blip r:embed="rId2"/>
          <a:stretch>
            <a:fillRect/>
          </a:stretch>
        </p:blipFill>
        <p:spPr>
          <a:xfrm>
            <a:off x="6383238" y="1418402"/>
            <a:ext cx="4586960" cy="2130425"/>
          </a:xfrm>
          <a:prstGeom prst="rect">
            <a:avLst/>
          </a:prstGeom>
        </p:spPr>
      </p:pic>
      <p:sp>
        <p:nvSpPr>
          <p:cNvPr id="7" name="矩形 6"/>
          <p:cNvSpPr/>
          <p:nvPr/>
        </p:nvSpPr>
        <p:spPr>
          <a:xfrm>
            <a:off x="1491006" y="1466420"/>
            <a:ext cx="407484" cy="461665"/>
          </a:xfrm>
          <a:prstGeom prst="rect">
            <a:avLst/>
          </a:prstGeom>
        </p:spPr>
        <p:txBody>
          <a:bodyPr wrap="none">
            <a:spAutoFit/>
          </a:bodyPr>
          <a:lstStyle/>
          <a:p>
            <a:r>
              <a:rPr lang="en-US" altLang="zh-CN" sz="2400"/>
              <a:t>A</a:t>
            </a:r>
            <a:endParaRPr lang="zh-CN" altLang="en-US"/>
          </a:p>
        </p:txBody>
      </p:sp>
      <p:sp>
        <p:nvSpPr>
          <p:cNvPr id="8" name="内容占位符 3"/>
          <p:cNvSpPr txBox="1"/>
          <p:nvPr/>
        </p:nvSpPr>
        <p:spPr bwMode="auto">
          <a:xfrm>
            <a:off x="360854" y="415470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毛皮与梳子摩擦，梳子的原子核对核外电子束缚能力比毛皮强，梳子会得到电子，故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正确；棉花与毛衣摩擦，棉花的原子核对核外电子束缚能力比毛衣强，毛衣会失去电子带正电，故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错误；纸和梳子的原子核对核外电子束缚能力都很强，不是最容易发生电荷转移的，故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错误；梳子和橡皮筋都是绝缘体，故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7961"/>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示数分别为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示数分别为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，那么下列关系正确的是（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两电阻并联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示数为零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869821" y="5086925"/>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cc151.jpg" descr="id:2147502238;FounderCES"/>
          <p:cNvPicPr/>
          <p:nvPr/>
        </p:nvPicPr>
        <p:blipFill>
          <a:blip r:embed="rId2"/>
          <a:stretch>
            <a:fillRect/>
          </a:stretch>
        </p:blipFill>
        <p:spPr>
          <a:xfrm>
            <a:off x="6527254" y="2408673"/>
            <a:ext cx="2254795" cy="2730080"/>
          </a:xfrm>
          <a:prstGeom prst="rect">
            <a:avLst/>
          </a:prstGeom>
        </p:spPr>
      </p:pic>
      <p:sp>
        <p:nvSpPr>
          <p:cNvPr id="5" name="矩形 4"/>
          <p:cNvSpPr/>
          <p:nvPr/>
        </p:nvSpPr>
        <p:spPr>
          <a:xfrm>
            <a:off x="5824426" y="1892992"/>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058104"/>
            <a:ext cx="9118727" cy="3416320"/>
          </a:xfrm>
        </p:spPr>
        <p:txBody>
          <a:bodyPr/>
          <a:lstStyle/>
          <a:p>
            <a:pPr algn="dist"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由电路图可知，电流从电源的正极出发，依次经电流表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回到电源的负极，即电路只有一条路径，两电阻串联，且两电流表均测电路中的电流，由电压表与被测电路元件并联可知，电压表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测电源的电压，电压表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错误；因串联电路中各处的电流相等，所以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错误；因串联电路中总电压等于各分电</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822149" y="3826948"/>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7" name="cc151.jpg" descr="id:2147502238;FounderCES"/>
          <p:cNvPicPr/>
          <p:nvPr/>
        </p:nvPicPr>
        <p:blipFill>
          <a:blip r:embed="rId2"/>
          <a:stretch>
            <a:fillRect/>
          </a:stretch>
        </p:blipFill>
        <p:spPr>
          <a:xfrm>
            <a:off x="9479582" y="1148696"/>
            <a:ext cx="2254795" cy="2730080"/>
          </a:xfrm>
          <a:prstGeom prst="rect">
            <a:avLst/>
          </a:prstGeom>
        </p:spPr>
      </p:pic>
      <p:sp>
        <p:nvSpPr>
          <p:cNvPr id="8" name="矩形 7"/>
          <p:cNvSpPr/>
          <p:nvPr/>
        </p:nvSpPr>
        <p:spPr>
          <a:xfrm>
            <a:off x="360854" y="4337044"/>
            <a:ext cx="11494992" cy="1684244"/>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zh-CN" altLang="zh-CN" sz="2400" b="0">
                <a:solidFill>
                  <a:srgbClr val="000000"/>
                </a:solidFill>
                <a:cs typeface="Times New Roman" panose="02020603050405020304" pitchFamily="18" charset="0"/>
              </a:rPr>
              <a:t>压之和，所以三电压表的示数关系为</a:t>
            </a:r>
            <a:r>
              <a:rPr lang="en-US" altLang="zh-CN" sz="2400" b="0" i="1">
                <a:solidFill>
                  <a:srgbClr val="000000"/>
                </a:solidFill>
                <a:cs typeface="Times New Roman" panose="02020603050405020304" pitchFamily="18" charset="0"/>
              </a:rPr>
              <a:t>U</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U</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U</a:t>
            </a:r>
            <a:r>
              <a:rPr lang="en-US" altLang="zh-CN" sz="2400" b="0" baseline="-2500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，故</a:t>
            </a:r>
            <a:r>
              <a:rPr lang="en-US" altLang="zh-CN" sz="2400" b="0">
                <a:solidFill>
                  <a:srgbClr val="000000"/>
                </a:solidFill>
                <a:cs typeface="Times New Roman" panose="02020603050405020304" pitchFamily="18" charset="0"/>
              </a:rPr>
              <a:t>C</a:t>
            </a:r>
            <a:r>
              <a:rPr lang="zh-CN" altLang="zh-CN" sz="2400" b="0">
                <a:solidFill>
                  <a:srgbClr val="000000"/>
                </a:solidFill>
                <a:cs typeface="Times New Roman" panose="02020603050405020304" pitchFamily="18" charset="0"/>
              </a:rPr>
              <a:t>正确；若</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短路，则电压表</a:t>
            </a:r>
            <a:r>
              <a:rPr lang="en-US" altLang="zh-CN" sz="2400" b="0">
                <a:solidFill>
                  <a:srgbClr val="000000"/>
                </a:solidFill>
                <a:cs typeface="Times New Roman" panose="02020603050405020304" pitchFamily="18" charset="0"/>
              </a:rPr>
              <a:t>V</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也被短路，示数为零，此时电路为</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的简单电路，电压表</a:t>
            </a:r>
            <a:r>
              <a:rPr lang="en-US" altLang="zh-CN" sz="2400" b="0">
                <a:solidFill>
                  <a:srgbClr val="000000"/>
                </a:solidFill>
                <a:cs typeface="Times New Roman" panose="02020603050405020304" pitchFamily="18" charset="0"/>
              </a:rPr>
              <a:t>V</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V</a:t>
            </a:r>
            <a:r>
              <a:rPr lang="en-US" altLang="zh-CN" sz="2400" b="0" baseline="-2500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均测电源的电压，示数不为零，故</a:t>
            </a:r>
            <a:r>
              <a:rPr lang="en-US" altLang="zh-CN" sz="2400" b="0">
                <a:solidFill>
                  <a:srgbClr val="000000"/>
                </a:solidFill>
                <a:cs typeface="Times New Roman" panose="02020603050405020304" pitchFamily="18" charset="0"/>
              </a:rPr>
              <a:t>D</a:t>
            </a:r>
            <a:r>
              <a:rPr lang="zh-CN" altLang="zh-CN" sz="2400" b="0">
                <a:solidFill>
                  <a:srgbClr val="000000"/>
                </a:solidFill>
                <a:cs typeface="Times New Roman" panose="02020603050405020304" pitchFamily="18" charset="0"/>
              </a:rPr>
              <a:t>错误</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46566"/>
            <a:ext cx="11485848" cy="6038576"/>
          </a:xfrm>
        </p:spPr>
        <p:txBody>
          <a:bodyPr/>
          <a:lstStyle/>
          <a:p>
            <a:pPr hangingPunct="0">
              <a:lnSpc>
                <a:spcPct val="140000"/>
              </a:lnSpc>
              <a:spcAft>
                <a:spcPts val="0"/>
              </a:spcAft>
              <a:tabLst>
                <a:tab pos="5941060" algn="l"/>
              </a:tabLst>
            </a:pPr>
            <a:r>
              <a:rPr lang="en-US" altLang="zh-CN" sz="2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河北石家庄长安区期末改编</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）小明用如图甲所示的电路探究</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影响导体电阻大小的因素</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，图乙是备用的几种导体（</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代表四根裸露的金属导体</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代表导体的横截面积</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下列表述正确的是（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灯泡越亮表示接入</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之间的电阻越大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分别接入</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两个导体可探究导体的电阻与导体长度的关系</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之间分别接入</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两个导体</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导体时电路中的电流大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将灯泡换成电流表</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没有安全隐患且使得判断更精准</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82596" y="3865951"/>
            <a:ext cx="4056825" cy="830997"/>
          </a:xfrm>
          <a:prstGeom prst="rect">
            <a:avLst/>
          </a:prstGeom>
        </p:spPr>
        <p:txBody>
          <a:bodyPr wrap="square">
            <a:spAutoFit/>
          </a:bodyPr>
          <a:lstStyle/>
          <a:p>
            <a:pPr lvl="0" algn="just" eaLnBrk="1">
              <a:spcBef>
                <a:spcPts val="0"/>
              </a:spcBef>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甲</a:t>
            </a:r>
            <a:r>
              <a:rPr lang="en-US" altLang="zh-CN" sz="2300" b="0">
                <a:solidFill>
                  <a:srgbClr val="000000"/>
                </a:solidFill>
                <a:ea typeface="楷体" panose="02010609060101010101" pitchFamily="49" charset="-122"/>
                <a:cs typeface="Times New Roman" panose="02020603050405020304" pitchFamily="18" charset="0"/>
              </a:rPr>
              <a:t>                                           </a:t>
            </a:r>
            <a:r>
              <a:rPr lang="zh-CN" altLang="zh-CN" sz="2300" b="0">
                <a:solidFill>
                  <a:srgbClr val="000000"/>
                </a:solidFill>
                <a:ea typeface="楷体" panose="02010609060101010101" pitchFamily="49" charset="-122"/>
                <a:cs typeface="Times New Roman" panose="02020603050405020304" pitchFamily="18" charset="0"/>
              </a:rPr>
              <a:t>乙</a:t>
            </a:r>
            <a:endParaRPr lang="zh-CN" altLang="zh-CN" sz="23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5</a:t>
            </a:r>
            <a:r>
              <a:rPr lang="zh-CN" altLang="zh-CN" sz="2300" b="0">
                <a:solidFill>
                  <a:srgbClr val="000000"/>
                </a:solidFill>
                <a:cs typeface="Times New Roman" panose="02020603050405020304" pitchFamily="18" charset="0"/>
              </a:rPr>
              <a:t>题）</a:t>
            </a:r>
          </a:p>
        </p:txBody>
      </p:sp>
      <p:pic>
        <p:nvPicPr>
          <p:cNvPr id="4" name="gyc255.jpg" descr="id:2147502245;FounderCES"/>
          <p:cNvPicPr/>
          <p:nvPr/>
        </p:nvPicPr>
        <p:blipFill>
          <a:blip r:embed="rId2"/>
          <a:stretch>
            <a:fillRect/>
          </a:stretch>
        </p:blipFill>
        <p:spPr>
          <a:xfrm>
            <a:off x="3070870" y="2150524"/>
            <a:ext cx="2376264" cy="1715427"/>
          </a:xfrm>
          <a:prstGeom prst="rect">
            <a:avLst/>
          </a:prstGeom>
        </p:spPr>
      </p:pic>
      <p:pic>
        <p:nvPicPr>
          <p:cNvPr id="5" name="gyc256.jpg" descr="id:2147502252;FounderCES"/>
          <p:cNvPicPr/>
          <p:nvPr/>
        </p:nvPicPr>
        <p:blipFill>
          <a:blip r:embed="rId3"/>
          <a:stretch>
            <a:fillRect/>
          </a:stretch>
        </p:blipFill>
        <p:spPr>
          <a:xfrm>
            <a:off x="5680146" y="2423007"/>
            <a:ext cx="3728559" cy="1442944"/>
          </a:xfrm>
          <a:prstGeom prst="rect">
            <a:avLst/>
          </a:prstGeom>
        </p:spPr>
      </p:pic>
      <p:sp>
        <p:nvSpPr>
          <p:cNvPr id="6" name="矩形 5"/>
          <p:cNvSpPr/>
          <p:nvPr/>
        </p:nvSpPr>
        <p:spPr>
          <a:xfrm>
            <a:off x="5365410" y="1707791"/>
            <a:ext cx="389850" cy="461665"/>
          </a:xfrm>
          <a:prstGeom prst="rect">
            <a:avLst/>
          </a:prstGeom>
        </p:spPr>
        <p:txBody>
          <a:bodyPr wrap="none">
            <a:spAutoFit/>
          </a:bodyPr>
          <a:lstStyle/>
          <a:p>
            <a:r>
              <a:rPr lang="en-US" altLang="zh-CN" sz="2300"/>
              <a:t>B</a:t>
            </a:r>
            <a:endParaRPr lang="zh-CN" altLang="en-US" sz="23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灯泡越亮表示接入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之间的电阻越小，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两个导体的材料和横截面积相同，长度不同，分别接入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两个导体可探究导体的电阻与导体长度的关系，</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两个导体的材料和长度相同，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导体的横截面积是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导体横截面积的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倍，因此</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导体的电阻大于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导体的电阻，根据欧姆定律可知，在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之间分别接入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两个导体，接入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导体时电路中的电流小，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错误；将灯泡换成电流表，如果在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之间接入的电阻过小时，会导致电路中电流过大而损坏电流表甚至电源，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5568" y="5808048"/>
            <a:ext cx="4145822"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p>
        </p:txBody>
      </p:sp>
      <p:pic>
        <p:nvPicPr>
          <p:cNvPr id="4" name="gyc255.jpg" descr="id:2147502245;FounderCES"/>
          <p:cNvPicPr/>
          <p:nvPr/>
        </p:nvPicPr>
        <p:blipFill>
          <a:blip r:embed="rId2"/>
          <a:stretch>
            <a:fillRect/>
          </a:stretch>
        </p:blipFill>
        <p:spPr>
          <a:xfrm>
            <a:off x="2693842" y="4092621"/>
            <a:ext cx="2465260" cy="1779673"/>
          </a:xfrm>
          <a:prstGeom prst="rect">
            <a:avLst/>
          </a:prstGeom>
        </p:spPr>
      </p:pic>
      <p:pic>
        <p:nvPicPr>
          <p:cNvPr id="5" name="gyc256.jpg" descr="id:2147502252;FounderCES"/>
          <p:cNvPicPr/>
          <p:nvPr/>
        </p:nvPicPr>
        <p:blipFill>
          <a:blip r:embed="rId3"/>
          <a:stretch>
            <a:fillRect/>
          </a:stretch>
        </p:blipFill>
        <p:spPr>
          <a:xfrm>
            <a:off x="5303118" y="4307063"/>
            <a:ext cx="3960440" cy="1532681"/>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7780</Words>
  <Application>Microsoft Office PowerPoint</Application>
  <PresentationFormat>自定义</PresentationFormat>
  <Paragraphs>294</Paragraphs>
  <Slides>44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44</vt:i4>
      </vt:variant>
    </vt:vector>
  </HeadingPairs>
  <TitlesOfParts>
    <vt:vector size="53"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584</cp:revision>
  <dcterms:created xsi:type="dcterms:W3CDTF">2020-11-06T05:24:00Z</dcterms:created>
  <dcterms:modified xsi:type="dcterms:W3CDTF">2025-09-18T00:43:34Z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8E6D4A9A7C5F4378A2CCFB5A72EA093B_12</vt:lpwstr>
  </property>
</Properties>
</file>